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8"/>
  </p:notesMasterIdLst>
  <p:sldIdLst>
    <p:sldId id="256" r:id="rId2"/>
    <p:sldId id="261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74" r:id="rId22"/>
    <p:sldId id="285" r:id="rId23"/>
    <p:sldId id="282" r:id="rId24"/>
    <p:sldId id="283" r:id="rId25"/>
    <p:sldId id="284" r:id="rId26"/>
    <p:sldId id="286" r:id="rId27"/>
    <p:sldId id="291" r:id="rId28"/>
    <p:sldId id="292" r:id="rId29"/>
    <p:sldId id="290" r:id="rId30"/>
    <p:sldId id="293" r:id="rId31"/>
    <p:sldId id="287" r:id="rId32"/>
    <p:sldId id="295" r:id="rId33"/>
    <p:sldId id="297" r:id="rId34"/>
    <p:sldId id="294" r:id="rId35"/>
    <p:sldId id="296" r:id="rId36"/>
    <p:sldId id="289" r:id="rId37"/>
    <p:sldId id="298" r:id="rId38"/>
    <p:sldId id="301" r:id="rId39"/>
    <p:sldId id="299" r:id="rId40"/>
    <p:sldId id="302" r:id="rId41"/>
    <p:sldId id="304" r:id="rId42"/>
    <p:sldId id="311" r:id="rId43"/>
    <p:sldId id="312" r:id="rId44"/>
    <p:sldId id="303" r:id="rId45"/>
    <p:sldId id="307" r:id="rId46"/>
    <p:sldId id="306" r:id="rId47"/>
    <p:sldId id="305" r:id="rId48"/>
    <p:sldId id="308" r:id="rId49"/>
    <p:sldId id="309" r:id="rId50"/>
    <p:sldId id="310" r:id="rId51"/>
    <p:sldId id="328" r:id="rId52"/>
    <p:sldId id="313" r:id="rId53"/>
    <p:sldId id="315" r:id="rId54"/>
    <p:sldId id="314" r:id="rId55"/>
    <p:sldId id="319" r:id="rId56"/>
    <p:sldId id="320" r:id="rId57"/>
    <p:sldId id="316" r:id="rId58"/>
    <p:sldId id="317" r:id="rId59"/>
    <p:sldId id="318" r:id="rId60"/>
    <p:sldId id="321" r:id="rId61"/>
    <p:sldId id="323" r:id="rId62"/>
    <p:sldId id="324" r:id="rId63"/>
    <p:sldId id="325" r:id="rId64"/>
    <p:sldId id="326" r:id="rId65"/>
    <p:sldId id="327" r:id="rId66"/>
    <p:sldId id="260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B57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>
      <p:cViewPr varScale="1">
        <p:scale>
          <a:sx n="124" d="100"/>
          <a:sy n="124" d="100"/>
        </p:scale>
        <p:origin x="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53E92-9E15-9C42-984A-195E1BAE8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447800"/>
            <a:ext cx="4800600" cy="491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52400"/>
            <a:ext cx="66294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5: Phylogenetics I – Tree Thinking and Maximum Parsimony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20A92-DDD0-BE4E-A5AA-95B76DCE0196}"/>
              </a:ext>
            </a:extLst>
          </p:cNvPr>
          <p:cNvSpPr/>
          <p:nvPr/>
        </p:nvSpPr>
        <p:spPr>
          <a:xfrm>
            <a:off x="838200" y="6548511"/>
            <a:ext cx="781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Slides stolen from Steve </a:t>
            </a:r>
            <a:r>
              <a:rPr lang="en-US" sz="1400" dirty="0" err="1"/>
              <a:t>Mussmann’s</a:t>
            </a:r>
            <a:r>
              <a:rPr lang="en-US" sz="1400" dirty="0"/>
              <a:t> 2016 </a:t>
            </a:r>
            <a:r>
              <a:rPr lang="en-US" sz="1400" dirty="0" err="1"/>
              <a:t>ConsGen</a:t>
            </a:r>
            <a:r>
              <a:rPr lang="en-US" sz="1400" dirty="0"/>
              <a:t> and Jeff Silberman’s Molecular Phylogenetics course</a:t>
            </a:r>
          </a:p>
        </p:txBody>
      </p:sp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0"/>
            <a:ext cx="36576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21207-D75A-AA4B-AE87-5055F8196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362200"/>
            <a:ext cx="3810000" cy="236354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59861-643F-614A-969D-8ED731ECE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362200"/>
            <a:ext cx="3807069" cy="2338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0"/>
            <a:ext cx="41148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These trees are also equivalent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FF8BF-77C6-0A4D-9559-42B364730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362200"/>
            <a:ext cx="3989643" cy="2470150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D9480862-56CA-284A-8C88-80F7AB5A9FAF}"/>
              </a:ext>
            </a:extLst>
          </p:cNvPr>
          <p:cNvSpPr/>
          <p:nvPr/>
        </p:nvSpPr>
        <p:spPr>
          <a:xfrm>
            <a:off x="3962400" y="3429000"/>
            <a:ext cx="1219200" cy="731519"/>
          </a:xfrm>
          <a:prstGeom prst="leftRightArrow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What does this mean? </a:t>
            </a:r>
            <a:r>
              <a:rPr lang="en-US" sz="2400" dirty="0"/>
              <a:t>Trees are read from root to terminal node, NOT right to left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12E015-E7A7-364E-BB97-79309937B907}"/>
              </a:ext>
            </a:extLst>
          </p:cNvPr>
          <p:cNvCxnSpPr>
            <a:cxnSpLocks/>
          </p:cNvCxnSpPr>
          <p:nvPr/>
        </p:nvCxnSpPr>
        <p:spPr>
          <a:xfrm>
            <a:off x="1295400" y="43434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56E8157-CE79-A344-B722-159AD67F8D68}"/>
              </a:ext>
            </a:extLst>
          </p:cNvPr>
          <p:cNvSpPr/>
          <p:nvPr/>
        </p:nvSpPr>
        <p:spPr>
          <a:xfrm>
            <a:off x="381000" y="3657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 and down means everything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38F738-AA71-114B-B4EA-A2895E0F8DF1}"/>
              </a:ext>
            </a:extLst>
          </p:cNvPr>
          <p:cNvCxnSpPr>
            <a:cxnSpLocks/>
          </p:cNvCxnSpPr>
          <p:nvPr/>
        </p:nvCxnSpPr>
        <p:spPr>
          <a:xfrm flipV="1">
            <a:off x="1295400" y="26670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C2B03D-1B48-2B4F-86DB-D81784D406BD}"/>
              </a:ext>
            </a:extLst>
          </p:cNvPr>
          <p:cNvCxnSpPr>
            <a:cxnSpLocks/>
          </p:cNvCxnSpPr>
          <p:nvPr/>
        </p:nvCxnSpPr>
        <p:spPr>
          <a:xfrm rot="16200000">
            <a:off x="61341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2A350-FBDA-4E49-A2C9-C021B982D6A5}"/>
              </a:ext>
            </a:extLst>
          </p:cNvPr>
          <p:cNvSpPr/>
          <p:nvPr/>
        </p:nvSpPr>
        <p:spPr>
          <a:xfrm>
            <a:off x="3810000" y="55626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 and right means nothing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DD7408-CF9B-A544-AF0C-6DA512216C47}"/>
              </a:ext>
            </a:extLst>
          </p:cNvPr>
          <p:cNvCxnSpPr>
            <a:cxnSpLocks/>
          </p:cNvCxnSpPr>
          <p:nvPr/>
        </p:nvCxnSpPr>
        <p:spPr>
          <a:xfrm rot="5400000" flipH="1">
            <a:off x="3162300" y="53721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0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3200" dirty="0"/>
              <a:t>Trees illustrate patterns of shared ancestry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BA4BD-BBCD-E843-A726-47A1C84C9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4343400"/>
            <a:ext cx="3861289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70ED-888C-5847-A510-EA5AB8072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4343400"/>
            <a:ext cx="3859375" cy="2405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DF7E3B-5D5E-464E-AF5E-AE884E7B87C9}"/>
              </a:ext>
            </a:extLst>
          </p:cNvPr>
          <p:cNvSpPr/>
          <p:nvPr/>
        </p:nvSpPr>
        <p:spPr>
          <a:xfrm>
            <a:off x="609600" y="1828800"/>
            <a:ext cx="8160247" cy="204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</a:rPr>
              <a:t>A and B share a recent common ancestor (=</a:t>
            </a:r>
            <a:r>
              <a:rPr lang="en-US" sz="2800" b="1" dirty="0">
                <a:solidFill>
                  <a:srgbClr val="00B0F0"/>
                </a:solidFill>
              </a:rPr>
              <a:t>sister taxa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</a:rPr>
              <a:t>D and E share a recent common ancestor (=</a:t>
            </a:r>
            <a:r>
              <a:rPr lang="en-US" sz="2800" b="1" dirty="0">
                <a:solidFill>
                  <a:srgbClr val="00B050"/>
                </a:solidFill>
              </a:rPr>
              <a:t>sister taxa</a:t>
            </a:r>
            <a:r>
              <a:rPr lang="en-US" sz="2800" dirty="0">
                <a:solidFill>
                  <a:srgbClr val="00B05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 </a:t>
            </a:r>
            <a:r>
              <a:rPr lang="en-US" sz="2800" b="1" dirty="0">
                <a:solidFill>
                  <a:srgbClr val="FF0000"/>
                </a:solidFill>
              </a:rPr>
              <a:t>sister</a:t>
            </a:r>
            <a:r>
              <a:rPr lang="en-US" sz="2800" dirty="0">
                <a:solidFill>
                  <a:srgbClr val="FF0000"/>
                </a:solidFill>
              </a:rPr>
              <a:t> to D+E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All share a common ancestor at the root</a:t>
            </a:r>
          </a:p>
        </p:txBody>
      </p:sp>
    </p:spTree>
    <p:extLst>
      <p:ext uri="{BB962C8B-B14F-4D97-AF65-F5344CB8AC3E}">
        <p14:creationId xmlns:p14="http://schemas.microsoft.com/office/powerpoint/2010/main" val="197475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7543800" cy="1083530"/>
          </a:xfrm>
        </p:spPr>
        <p:txBody>
          <a:bodyPr>
            <a:noAutofit/>
          </a:bodyPr>
          <a:lstStyle/>
          <a:p>
            <a:r>
              <a:rPr lang="en-US" sz="2800" dirty="0"/>
              <a:t>Length of branches can show different information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153FD-06F1-2E4F-B79C-BE2F9EC3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534400" cy="36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556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Cladogram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15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Phylogram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64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Ultrametric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304800" y="5943600"/>
            <a:ext cx="8631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show the same relationships, or branching orders, among taxa</a:t>
            </a:r>
          </a:p>
        </p:txBody>
      </p:sp>
    </p:spTree>
    <p:extLst>
      <p:ext uri="{BB962C8B-B14F-4D97-AF65-F5344CB8AC3E}">
        <p14:creationId xmlns:p14="http://schemas.microsoft.com/office/powerpoint/2010/main" val="23936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800"/>
            <a:ext cx="6629400" cy="1083530"/>
          </a:xfrm>
        </p:spPr>
        <p:txBody>
          <a:bodyPr>
            <a:noAutofit/>
          </a:bodyPr>
          <a:lstStyle/>
          <a:p>
            <a:r>
              <a:rPr lang="en-US" sz="2800" dirty="0"/>
              <a:t>Trees can also vary in level of resolution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8CFD6-BAB9-D34A-A4D8-E6632AB087AE}"/>
              </a:ext>
            </a:extLst>
          </p:cNvPr>
          <p:cNvSpPr/>
          <p:nvPr/>
        </p:nvSpPr>
        <p:spPr>
          <a:xfrm>
            <a:off x="762000" y="1600200"/>
            <a:ext cx="163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Unresolved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44842-5E54-B94A-9AB0-AFC19FB4767E}"/>
              </a:ext>
            </a:extLst>
          </p:cNvPr>
          <p:cNvSpPr/>
          <p:nvPr/>
        </p:nvSpPr>
        <p:spPr>
          <a:xfrm>
            <a:off x="3581400" y="1600200"/>
            <a:ext cx="2455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Partially Resolved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629400" y="1600200"/>
            <a:ext cx="133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Resolved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98E9E-693F-F94D-8063-0CD4E23995A7}"/>
              </a:ext>
            </a:extLst>
          </p:cNvPr>
          <p:cNvSpPr/>
          <p:nvPr/>
        </p:nvSpPr>
        <p:spPr>
          <a:xfrm>
            <a:off x="533400" y="5486400"/>
            <a:ext cx="827745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“Hard”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Unresolvable, due to simultaneous divergence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“Soft” </a:t>
            </a:r>
            <a:r>
              <a:rPr lang="en-US" sz="2400" b="1" dirty="0" err="1"/>
              <a:t>polytomy</a:t>
            </a:r>
            <a:r>
              <a:rPr lang="en-US" sz="2400" b="1" dirty="0"/>
              <a:t>: </a:t>
            </a:r>
            <a:r>
              <a:rPr lang="en-US" sz="2400" dirty="0"/>
              <a:t>Resolvable, due to uncertainty in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86608-5BB7-7449-AE4B-CFB030FA81AE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6E78A-A2B6-A242-BB5D-800CE6E4FFE3}"/>
              </a:ext>
            </a:extLst>
          </p:cNvPr>
          <p:cNvCxnSpPr>
            <a:cxnSpLocks/>
          </p:cNvCxnSpPr>
          <p:nvPr/>
        </p:nvCxnSpPr>
        <p:spPr>
          <a:xfrm flipV="1">
            <a:off x="1632358" y="2743200"/>
            <a:ext cx="1187042" cy="18075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BD32BE-06CC-D045-A4EE-5B4E73CBD17E}"/>
              </a:ext>
            </a:extLst>
          </p:cNvPr>
          <p:cNvCxnSpPr>
            <a:cxnSpLocks/>
          </p:cNvCxnSpPr>
          <p:nvPr/>
        </p:nvCxnSpPr>
        <p:spPr>
          <a:xfrm flipH="1" flipV="1">
            <a:off x="1056664" y="2743200"/>
            <a:ext cx="619736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CEBAEA-5ED7-A14D-B0AD-B325BFB4518C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0"/>
            <a:ext cx="621881" cy="1752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0E2DC-F7AD-5A41-BC7C-903EAEAFB8B1}"/>
              </a:ext>
            </a:extLst>
          </p:cNvPr>
          <p:cNvCxnSpPr>
            <a:cxnSpLocks/>
          </p:cNvCxnSpPr>
          <p:nvPr/>
        </p:nvCxnSpPr>
        <p:spPr>
          <a:xfrm flipV="1">
            <a:off x="1676400" y="2743201"/>
            <a:ext cx="151819" cy="17525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0FB01B-F1E7-7C4A-9E2D-A50B4767FE90}"/>
              </a:ext>
            </a:extLst>
          </p:cNvPr>
          <p:cNvGrpSpPr/>
          <p:nvPr/>
        </p:nvGrpSpPr>
        <p:grpSpPr>
          <a:xfrm flipH="1">
            <a:off x="3473042" y="2743200"/>
            <a:ext cx="2362200" cy="1807514"/>
            <a:chOff x="3473042" y="2743200"/>
            <a:chExt cx="2362200" cy="180751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5DE88B-A460-0844-8C45-ADDE753FE1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30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6E7403-A528-FC4D-B2F3-AFDC0F7C9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2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AB10BD-50DC-F240-8C51-FA83D1AB5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4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23ADD7-DB8A-4B4B-A2FE-5F09CA77E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123" y="2743200"/>
              <a:ext cx="0" cy="762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6F2991-54AB-634F-AB70-938B0C9C7A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40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B692B-E148-5646-9AC0-DF45F7A920FA}"/>
              </a:ext>
            </a:extLst>
          </p:cNvPr>
          <p:cNvGrpSpPr/>
          <p:nvPr/>
        </p:nvGrpSpPr>
        <p:grpSpPr>
          <a:xfrm flipH="1">
            <a:off x="6368642" y="2743200"/>
            <a:ext cx="2362200" cy="1807514"/>
            <a:chOff x="6368642" y="2743200"/>
            <a:chExt cx="2362200" cy="180751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8642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2743200"/>
              <a:ext cx="1187042" cy="1807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4822E7-6856-784C-AAAC-8CB6B7E03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017" y="2743200"/>
              <a:ext cx="286088" cy="4416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9723" y="2743200"/>
              <a:ext cx="246916" cy="3864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9660" y="2743200"/>
              <a:ext cx="481947" cy="77287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DDE5E0-4D3B-8646-9805-D29E9F28C296}"/>
              </a:ext>
            </a:extLst>
          </p:cNvPr>
          <p:cNvSpPr/>
          <p:nvPr/>
        </p:nvSpPr>
        <p:spPr>
          <a:xfrm>
            <a:off x="2133600" y="4267200"/>
            <a:ext cx="128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Polytomy</a:t>
            </a:r>
            <a:r>
              <a:rPr lang="en-US" b="1" dirty="0"/>
              <a:t>”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757AA3-D933-BF45-AA23-9C918DD43472}"/>
              </a:ext>
            </a:extLst>
          </p:cNvPr>
          <p:cNvCxnSpPr>
            <a:cxnSpLocks/>
          </p:cNvCxnSpPr>
          <p:nvPr/>
        </p:nvCxnSpPr>
        <p:spPr>
          <a:xfrm flipV="1">
            <a:off x="3276600" y="3505200"/>
            <a:ext cx="625013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D11A3C-6362-A848-BBC6-DFA5A5B2896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691814" y="4451866"/>
            <a:ext cx="441786" cy="120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B02955F-AE61-CF4C-938B-FF08DC7DB192}"/>
              </a:ext>
            </a:extLst>
          </p:cNvPr>
          <p:cNvSpPr/>
          <p:nvPr/>
        </p:nvSpPr>
        <p:spPr>
          <a:xfrm>
            <a:off x="6629400" y="4572000"/>
            <a:ext cx="192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“Fully bifurcating”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860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Rooted vs unrooted trees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5180743" y="1980345"/>
            <a:ext cx="352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Rooted</a:t>
            </a:r>
            <a:r>
              <a:rPr lang="en-US" sz="2400" dirty="0"/>
              <a:t> trees have “direction” corresponding to evolutionary time </a:t>
            </a:r>
            <a:endParaRPr lang="en-US" sz="24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D089F4-2F38-5549-9A49-5C159DDB2A32}"/>
              </a:ext>
            </a:extLst>
          </p:cNvPr>
          <p:cNvGrpSpPr/>
          <p:nvPr/>
        </p:nvGrpSpPr>
        <p:grpSpPr>
          <a:xfrm>
            <a:off x="752217" y="1488897"/>
            <a:ext cx="3736632" cy="2439994"/>
            <a:chOff x="752217" y="1488897"/>
            <a:chExt cx="3736632" cy="243999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67AC42-AE18-DA41-99BB-48E028996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92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D12B8-F2F3-7847-BA5B-6505F7E67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617" y="1717497"/>
              <a:ext cx="1723125" cy="21123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29CACF-0F9F-DF4E-8893-A0A49A0E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2654" y="1717497"/>
              <a:ext cx="358426" cy="4516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C767BE-D7D9-9C48-8752-E2F0D585C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817" y="1717497"/>
              <a:ext cx="838200" cy="97940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695848-5B31-614C-A475-45CF94515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017" y="1641297"/>
              <a:ext cx="1447800" cy="16551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0C3B2C-8F1F-8F4F-8F21-102D98E3460B}"/>
                </a:ext>
              </a:extLst>
            </p:cNvPr>
            <p:cNvSpPr/>
            <p:nvPr/>
          </p:nvSpPr>
          <p:spPr>
            <a:xfrm>
              <a:off x="2504817" y="3622497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4D1B33-D9DC-9246-87F6-B29592D3D0E0}"/>
                </a:ext>
              </a:extLst>
            </p:cNvPr>
            <p:cNvSpPr/>
            <p:nvPr/>
          </p:nvSpPr>
          <p:spPr>
            <a:xfrm>
              <a:off x="752217" y="1488897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592D9-732D-DE4A-890C-0C14E8FBBE08}"/>
                </a:ext>
              </a:extLst>
            </p:cNvPr>
            <p:cNvSpPr/>
            <p:nvPr/>
          </p:nvSpPr>
          <p:spPr>
            <a:xfrm>
              <a:off x="1438017" y="1488897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DD7888-1E06-D84C-8497-9E795D2DCC2E}"/>
                </a:ext>
              </a:extLst>
            </p:cNvPr>
            <p:cNvSpPr/>
            <p:nvPr/>
          </p:nvSpPr>
          <p:spPr>
            <a:xfrm>
              <a:off x="2428617" y="1488897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04B4E4-56E6-324D-8EEB-299AB110A137}"/>
                </a:ext>
              </a:extLst>
            </p:cNvPr>
            <p:cNvSpPr/>
            <p:nvPr/>
          </p:nvSpPr>
          <p:spPr>
            <a:xfrm>
              <a:off x="3419217" y="1488897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384AE-AF5C-764B-8DA8-D365B59E0D4F}"/>
                </a:ext>
              </a:extLst>
            </p:cNvPr>
            <p:cNvSpPr/>
            <p:nvPr/>
          </p:nvSpPr>
          <p:spPr>
            <a:xfrm>
              <a:off x="4181217" y="1488897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C0A9E2-F918-0F4A-90AF-1AC14C108DB1}"/>
              </a:ext>
            </a:extLst>
          </p:cNvPr>
          <p:cNvGrpSpPr/>
          <p:nvPr/>
        </p:nvGrpSpPr>
        <p:grpSpPr>
          <a:xfrm>
            <a:off x="1045887" y="4363948"/>
            <a:ext cx="3307685" cy="1816695"/>
            <a:chOff x="1045887" y="4363948"/>
            <a:chExt cx="3307685" cy="181669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68AE74-616F-5643-93A4-8BE6B1F22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863" y="465504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50FBC7-51BA-4747-978C-B07AF19C24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37" y="529547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71FA50-92A5-5446-8357-DD544A6D83DF}"/>
                </a:ext>
              </a:extLst>
            </p:cNvPr>
            <p:cNvCxnSpPr>
              <a:cxnSpLocks/>
            </p:cNvCxnSpPr>
            <p:nvPr/>
          </p:nvCxnSpPr>
          <p:spPr>
            <a:xfrm>
              <a:off x="1900719" y="5316020"/>
              <a:ext cx="155824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E37ACF-9250-A142-8E1C-DEE93C04E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3756" y="4643062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B2566A-D20D-3E4D-BE19-278286E06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578" y="5293759"/>
              <a:ext cx="685800" cy="66451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BA1659-C11E-2B43-8DA6-17D5AE659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686" y="4572000"/>
              <a:ext cx="0" cy="7458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F78446C-8932-AD4E-AAF7-9217D2AFA8B3}"/>
                </a:ext>
              </a:extLst>
            </p:cNvPr>
            <p:cNvSpPr/>
            <p:nvPr/>
          </p:nvSpPr>
          <p:spPr>
            <a:xfrm>
              <a:off x="3581891" y="5439310"/>
              <a:ext cx="307632" cy="3063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C9C90-4211-5549-B6F6-DCAF7A526275}"/>
                </a:ext>
              </a:extLst>
            </p:cNvPr>
            <p:cNvSpPr/>
            <p:nvPr/>
          </p:nvSpPr>
          <p:spPr>
            <a:xfrm>
              <a:off x="4045940" y="5874249"/>
              <a:ext cx="307632" cy="3063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A5C0C7-F334-3243-9C19-1E3D19C4CB4E}"/>
                </a:ext>
              </a:extLst>
            </p:cNvPr>
            <p:cNvSpPr/>
            <p:nvPr/>
          </p:nvSpPr>
          <p:spPr>
            <a:xfrm>
              <a:off x="3982583" y="4446141"/>
              <a:ext cx="307632" cy="3063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5F34413-28C1-2F46-9060-94AAB4A1FFEE}"/>
                </a:ext>
              </a:extLst>
            </p:cNvPr>
            <p:cNvSpPr/>
            <p:nvPr/>
          </p:nvSpPr>
          <p:spPr>
            <a:xfrm>
              <a:off x="2519373" y="4363948"/>
              <a:ext cx="307632" cy="30639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B37413E-65AE-7441-A57C-7C9F94996193}"/>
                </a:ext>
              </a:extLst>
            </p:cNvPr>
            <p:cNvSpPr/>
            <p:nvPr/>
          </p:nvSpPr>
          <p:spPr>
            <a:xfrm>
              <a:off x="1045887" y="4456415"/>
              <a:ext cx="307632" cy="306394"/>
            </a:xfrm>
            <a:prstGeom prst="ellipse">
              <a:avLst/>
            </a:prstGeom>
            <a:solidFill>
              <a:srgbClr val="23FF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61E6B78-7795-E14F-A2C5-E8E10351695F}"/>
                </a:ext>
              </a:extLst>
            </p:cNvPr>
            <p:cNvSpPr/>
            <p:nvPr/>
          </p:nvSpPr>
          <p:spPr>
            <a:xfrm>
              <a:off x="1069004" y="5874249"/>
              <a:ext cx="307632" cy="30639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813F3C8-B2F9-224B-B5CF-8BFE4D7B7CAA}"/>
              </a:ext>
            </a:extLst>
          </p:cNvPr>
          <p:cNvSpPr/>
          <p:nvPr/>
        </p:nvSpPr>
        <p:spPr>
          <a:xfrm>
            <a:off x="5199579" y="4475253"/>
            <a:ext cx="352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Unrooted</a:t>
            </a:r>
            <a:r>
              <a:rPr lang="en-US" sz="2400" dirty="0"/>
              <a:t> trees lack direction, prohibiting inference of ancestor-descendant relationships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10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0"/>
            <a:ext cx="5105400" cy="1083530"/>
          </a:xfrm>
        </p:spPr>
        <p:txBody>
          <a:bodyPr>
            <a:noAutofit/>
          </a:bodyPr>
          <a:lstStyle/>
          <a:p>
            <a:r>
              <a:rPr lang="en-US" sz="3600" dirty="0"/>
              <a:t>Why is rooting useful?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608742" y="1475520"/>
            <a:ext cx="7792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Rooting </a:t>
            </a:r>
            <a:r>
              <a:rPr lang="en-US" sz="2400" dirty="0"/>
              <a:t>the tree provides context to determine ancestral vs derived character states </a:t>
            </a:r>
            <a:r>
              <a:rPr lang="en-US" sz="2400" i="1" dirty="0"/>
              <a:t>relative to the outgroup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3D14B4-0D0A-8243-9DD2-829B8FD3FEE7}"/>
              </a:ext>
            </a:extLst>
          </p:cNvPr>
          <p:cNvGrpSpPr/>
          <p:nvPr/>
        </p:nvGrpSpPr>
        <p:grpSpPr>
          <a:xfrm>
            <a:off x="1971675" y="2786868"/>
            <a:ext cx="5120140" cy="3513749"/>
            <a:chOff x="2490788" y="2977634"/>
            <a:chExt cx="4279279" cy="30658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480D94-E323-1F45-8F29-6CD7CF793F2B}"/>
                </a:ext>
              </a:extLst>
            </p:cNvPr>
            <p:cNvGrpSpPr/>
            <p:nvPr/>
          </p:nvGrpSpPr>
          <p:grpSpPr>
            <a:xfrm>
              <a:off x="2600067" y="3603447"/>
              <a:ext cx="3736632" cy="2439994"/>
              <a:chOff x="752217" y="1488897"/>
              <a:chExt cx="3736632" cy="243999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567AC42-AE18-DA41-99BB-48E028996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0492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4D12B8-F2F3-7847-BA5B-6505F7E67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17" y="1717497"/>
                <a:ext cx="1723125" cy="21123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F29CACF-0F9F-DF4E-8893-A0A49A0E9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2654" y="1717497"/>
                <a:ext cx="358426" cy="45160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1C767BE-D7D9-9C48-8752-E2F0D585C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817" y="1717497"/>
                <a:ext cx="838200" cy="97940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695848-5B31-614C-A475-45CF94515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017" y="1641297"/>
                <a:ext cx="1447800" cy="165511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0C3B2C-8F1F-8F4F-8F21-102D98E3460B}"/>
                  </a:ext>
                </a:extLst>
              </p:cNvPr>
              <p:cNvSpPr/>
              <p:nvPr/>
            </p:nvSpPr>
            <p:spPr>
              <a:xfrm>
                <a:off x="2504817" y="3622497"/>
                <a:ext cx="307632" cy="30639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D4D1B33-D9DC-9246-87F6-B29592D3D0E0}"/>
                  </a:ext>
                </a:extLst>
              </p:cNvPr>
              <p:cNvSpPr/>
              <p:nvPr/>
            </p:nvSpPr>
            <p:spPr>
              <a:xfrm>
                <a:off x="752217" y="1488897"/>
                <a:ext cx="307632" cy="30639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E592D9-732D-DE4A-890C-0C14E8FBBE08}"/>
                  </a:ext>
                </a:extLst>
              </p:cNvPr>
              <p:cNvSpPr/>
              <p:nvPr/>
            </p:nvSpPr>
            <p:spPr>
              <a:xfrm>
                <a:off x="1438017" y="1488897"/>
                <a:ext cx="307632" cy="306394"/>
              </a:xfrm>
              <a:prstGeom prst="ellipse">
                <a:avLst/>
              </a:prstGeom>
              <a:solidFill>
                <a:srgbClr val="23FF2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BDD7888-1E06-D84C-8497-9E795D2DCC2E}"/>
                  </a:ext>
                </a:extLst>
              </p:cNvPr>
              <p:cNvSpPr/>
              <p:nvPr/>
            </p:nvSpPr>
            <p:spPr>
              <a:xfrm>
                <a:off x="2428617" y="1488897"/>
                <a:ext cx="307632" cy="306394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04B4E4-56E6-324D-8EEB-299AB110A137}"/>
                  </a:ext>
                </a:extLst>
              </p:cNvPr>
              <p:cNvSpPr/>
              <p:nvPr/>
            </p:nvSpPr>
            <p:spPr>
              <a:xfrm>
                <a:off x="3419217" y="1488897"/>
                <a:ext cx="307632" cy="30639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D7384AE-AF5C-764B-8DA8-D365B59E0D4F}"/>
                  </a:ext>
                </a:extLst>
              </p:cNvPr>
              <p:cNvSpPr/>
              <p:nvPr/>
            </p:nvSpPr>
            <p:spPr>
              <a:xfrm>
                <a:off x="4181217" y="1488897"/>
                <a:ext cx="307632" cy="30639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945BD5D-3587-714A-9034-87D98D9681B7}"/>
                </a:ext>
              </a:extLst>
            </p:cNvPr>
            <p:cNvSpPr/>
            <p:nvPr/>
          </p:nvSpPr>
          <p:spPr>
            <a:xfrm rot="5400000">
              <a:off x="3976688" y="1933578"/>
              <a:ext cx="214311" cy="3186112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B23707-757F-EF4B-8DC2-A60DED35AE03}"/>
                </a:ext>
              </a:extLst>
            </p:cNvPr>
            <p:cNvSpPr/>
            <p:nvPr/>
          </p:nvSpPr>
          <p:spPr>
            <a:xfrm>
              <a:off x="3596971" y="2989398"/>
              <a:ext cx="1009688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</a:t>
              </a:r>
              <a:r>
                <a:rPr lang="en-US" sz="2000" dirty="0" err="1"/>
                <a:t>Ingroup</a:t>
              </a:r>
              <a:r>
                <a:rPr lang="en-US" sz="2000" dirty="0"/>
                <a:t>”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1FC77B14-8D67-EA49-AA3B-B5BDCBF4EF42}"/>
                </a:ext>
              </a:extLst>
            </p:cNvPr>
            <p:cNvSpPr/>
            <p:nvPr/>
          </p:nvSpPr>
          <p:spPr>
            <a:xfrm rot="5400000">
              <a:off x="6076951" y="3248029"/>
              <a:ext cx="247648" cy="590550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D95024-F44D-7A40-8D39-EF1EC2A8DDA2}"/>
                </a:ext>
              </a:extLst>
            </p:cNvPr>
            <p:cNvSpPr/>
            <p:nvPr/>
          </p:nvSpPr>
          <p:spPr>
            <a:xfrm>
              <a:off x="5601914" y="2977634"/>
              <a:ext cx="1168153" cy="34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“Outgroup”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99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dirty="0"/>
              <a:t>“Ancestral” and “Derived” are Relative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7139" y="2930572"/>
            <a:ext cx="8067261" cy="3851228"/>
            <a:chOff x="467139" y="2930572"/>
            <a:chExt cx="8067261" cy="38512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1" b="1357"/>
            <a:stretch/>
          </p:blipFill>
          <p:spPr>
            <a:xfrm>
              <a:off x="685800" y="2930572"/>
              <a:ext cx="7848600" cy="38512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7139" y="5257800"/>
              <a:ext cx="2428461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485901"/>
            <a:ext cx="7886700" cy="12001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 is ancestral to both 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trait derived relative 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trait, but also ancestral to the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trait</a:t>
            </a:r>
          </a:p>
        </p:txBody>
      </p:sp>
    </p:spTree>
    <p:extLst>
      <p:ext uri="{BB962C8B-B14F-4D97-AF65-F5344CB8AC3E}">
        <p14:creationId xmlns:p14="http://schemas.microsoft.com/office/powerpoint/2010/main" val="359257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/>
          </a:bodyPr>
          <a:lstStyle/>
          <a:p>
            <a:pPr algn="ctr"/>
            <a:r>
              <a:rPr lang="en-US" sz="4800" baseline="-25000" dirty="0" err="1"/>
              <a:t>Apomorphies</a:t>
            </a:r>
            <a:r>
              <a:rPr lang="en-US" sz="4800" baseline="-25000" dirty="0"/>
              <a:t>: Derived 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28" y="2781301"/>
            <a:ext cx="4369624" cy="2524386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0D85EAD-2A79-D64D-9A17-91F4E400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547" y="2736700"/>
            <a:ext cx="4372953" cy="2559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35494" y="1777484"/>
            <a:ext cx="2664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Autapomorphy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Derived state appearing in only one taxon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31294" y="1844159"/>
            <a:ext cx="2664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Synapomorphy</a:t>
            </a:r>
            <a:r>
              <a:rPr lang="en-US" b="1" dirty="0"/>
              <a:t>”</a:t>
            </a:r>
          </a:p>
          <a:p>
            <a:pPr algn="ctr"/>
            <a:r>
              <a:rPr lang="en-US" dirty="0"/>
              <a:t>Shared derived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1BEBB-737A-9C46-BDB3-C7C40798CCB5}"/>
              </a:ext>
            </a:extLst>
          </p:cNvPr>
          <p:cNvSpPr/>
          <p:nvPr/>
        </p:nvSpPr>
        <p:spPr>
          <a:xfrm>
            <a:off x="5226911" y="5320784"/>
            <a:ext cx="311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Informative of shared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7620000" cy="438706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Impossible to cover all of phylogenetics in 3 lab sessions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We will gloss over much material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Focus on practical aspects and understanding phylogenies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Lots of terms, do your best, </a:t>
            </a:r>
            <a:r>
              <a:rPr lang="en-US" sz="3200" b="1" dirty="0">
                <a:gradFill flip="none" rotWithShape="1">
                  <a:gsLst>
                    <a:gs pos="65000">
                      <a:srgbClr val="66FF33"/>
                    </a:gs>
                    <a:gs pos="78000">
                      <a:srgbClr val="00B0F0"/>
                    </a:gs>
                    <a:gs pos="88000">
                      <a:srgbClr val="7030A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rPr>
              <a:t>I believe in you</a:t>
            </a:r>
          </a:p>
          <a:p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Today: Phylogenetics I</a:t>
            </a:r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317501"/>
            <a:ext cx="7886700" cy="8064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aseline="-25000" dirty="0"/>
              <a:t>Homoplasy: Shared states due to independent origin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42162-1CF2-D648-B0C1-9B4819E0C788}"/>
              </a:ext>
            </a:extLst>
          </p:cNvPr>
          <p:cNvSpPr/>
          <p:nvPr/>
        </p:nvSpPr>
        <p:spPr>
          <a:xfrm>
            <a:off x="992644" y="17736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Convergence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A4E07-DDDD-364E-AE11-25966E3EEBD4}"/>
              </a:ext>
            </a:extLst>
          </p:cNvPr>
          <p:cNvSpPr/>
          <p:nvPr/>
        </p:nvSpPr>
        <p:spPr>
          <a:xfrm>
            <a:off x="5469394" y="1811732"/>
            <a:ext cx="266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State reversal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F5A94D-3795-B54A-9B2F-A104522A1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33" y="2346869"/>
            <a:ext cx="4191467" cy="2364417"/>
          </a:xfr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25C66BA-F69E-4549-AD93-4B2BA343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158" y="2314794"/>
            <a:ext cx="4405767" cy="26060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92945" y="5632006"/>
            <a:ext cx="7987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Shared states due to independent events </a:t>
            </a: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obscures ability to infer phylogeny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evaluate </a:t>
            </a:r>
            <a:r>
              <a:rPr lang="en-US" b="1" u="sng" dirty="0"/>
              <a:t>many</a:t>
            </a:r>
            <a:r>
              <a:rPr lang="en-US" b="1" dirty="0"/>
              <a:t> characters to compensate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13360"/>
            <a:ext cx="7219604" cy="1083530"/>
          </a:xfrm>
        </p:spPr>
        <p:txBody>
          <a:bodyPr>
            <a:noAutofit/>
          </a:bodyPr>
          <a:lstStyle/>
          <a:p>
            <a:r>
              <a:rPr lang="en-US" sz="3600" dirty="0"/>
              <a:t>More Terminology: Describing Groups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68BF9-5234-9D46-8114-7918C15CFEF8}"/>
              </a:ext>
            </a:extLst>
          </p:cNvPr>
          <p:cNvSpPr/>
          <p:nvPr/>
        </p:nvSpPr>
        <p:spPr>
          <a:xfrm>
            <a:off x="304800" y="1752600"/>
            <a:ext cx="320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FD8C"/>
                </a:solidFill>
              </a:rPr>
              <a:t>Monophyly</a:t>
            </a:r>
            <a:r>
              <a:rPr lang="en-US" sz="2400" dirty="0"/>
              <a:t> = group includes MRCS and all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01EFFF"/>
                </a:solidFill>
              </a:rPr>
              <a:t>Paraphyly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 </a:t>
            </a:r>
            <a:r>
              <a:rPr lang="en-US" sz="2400" dirty="0"/>
              <a:t>= group includes MRCA but not all of its descendants</a:t>
            </a:r>
          </a:p>
          <a:p>
            <a:endParaRPr lang="en-US" sz="2400" b="1" dirty="0"/>
          </a:p>
          <a:p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Polyphyly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0202"/>
                </a:solidFill>
              </a:rPr>
              <a:t> </a:t>
            </a:r>
            <a:r>
              <a:rPr lang="en-US" sz="2400" dirty="0"/>
              <a:t>=  group does not include the MRCA of its members</a:t>
            </a:r>
          </a:p>
          <a:p>
            <a:endParaRPr lang="en-US" sz="2400" b="1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A102D84-EDC1-5F46-8B68-66C495E6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7723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8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Summarizes all changes using a distance-matrix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Assumes smaller distance = closer relationship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tree that best fits observed </a:t>
            </a:r>
            <a:r>
              <a:rPr lang="en-US" sz="2800" u="sng" dirty="0"/>
              <a:t>summarized distances</a:t>
            </a:r>
          </a:p>
          <a:p>
            <a:endParaRPr lang="en-US" sz="2800" b="1" dirty="0"/>
          </a:p>
          <a:p>
            <a:r>
              <a:rPr lang="en-US" sz="2800" b="1" dirty="0"/>
              <a:t>Character-based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Evaluate individual character-state changes and find tree that best fits </a:t>
            </a:r>
            <a:r>
              <a:rPr lang="en-US" sz="2800" u="sng" dirty="0"/>
              <a:t>observed states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E.g. </a:t>
            </a:r>
            <a:r>
              <a:rPr lang="en-US" sz="2800" b="1" dirty="0">
                <a:solidFill>
                  <a:srgbClr val="FF0000"/>
                </a:solidFill>
              </a:rPr>
              <a:t>Maximum Parsimony</a:t>
            </a:r>
            <a:r>
              <a:rPr lang="en-US" sz="2800" dirty="0"/>
              <a:t>, Maximum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388553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Maximum parsimony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Assumes tree (phylogenetic hypothesis) with least character state changes is best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a </a:t>
            </a:r>
            <a:r>
              <a:rPr lang="en-US" sz="2800" u="sng" dirty="0"/>
              <a:t>character-based</a:t>
            </a:r>
            <a:r>
              <a:rPr lang="en-US" sz="2800" dirty="0"/>
              <a:t> method, meaning we consider individual character-state changes rather than a summary (e.g. total ‘distance’)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Tree building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4ACF6-ABA3-E64A-AA5C-E43124116B27}"/>
              </a:ext>
            </a:extLst>
          </p:cNvPr>
          <p:cNvSpPr/>
          <p:nvPr/>
        </p:nvSpPr>
        <p:spPr>
          <a:xfrm>
            <a:off x="308225" y="5525196"/>
            <a:ext cx="8917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Principle of Parsimony: Simplest explanation to solve problem; simple = most probable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“Maximum Parsimony” = model selection by maximizing simplicity</a:t>
            </a:r>
          </a:p>
        </p:txBody>
      </p:sp>
    </p:spTree>
    <p:extLst>
      <p:ext uri="{BB962C8B-B14F-4D97-AF65-F5344CB8AC3E}">
        <p14:creationId xmlns:p14="http://schemas.microsoft.com/office/powerpoint/2010/main" val="342171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553165"/>
            <a:ext cx="80065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Basic idea: </a:t>
            </a:r>
            <a:r>
              <a:rPr lang="en-US" sz="2800" dirty="0">
                <a:solidFill>
                  <a:srgbClr val="FF0000"/>
                </a:solidFill>
              </a:rPr>
              <a:t>Minimizing steps</a:t>
            </a:r>
          </a:p>
          <a:p>
            <a:endParaRPr lang="en-US" sz="2800" dirty="0"/>
          </a:p>
          <a:p>
            <a:r>
              <a:rPr lang="en-US" sz="2800" dirty="0"/>
              <a:t>Evolutionary changes (steps):	</a:t>
            </a:r>
            <a:r>
              <a:rPr lang="en-US" sz="2000" dirty="0"/>
              <a:t>One nucleotide to another</a:t>
            </a:r>
          </a:p>
          <a:p>
            <a:r>
              <a:rPr lang="en-US" sz="2000" dirty="0"/>
              <a:t>					One amino acid to another</a:t>
            </a:r>
          </a:p>
          <a:p>
            <a:endParaRPr lang="en-US" sz="2000" dirty="0"/>
          </a:p>
          <a:p>
            <a:r>
              <a:rPr lang="en-US" sz="2800" dirty="0"/>
              <a:t>Basic </a:t>
            </a:r>
            <a:r>
              <a:rPr lang="en-US" sz="2800" i="1" dirty="0"/>
              <a:t>implicit</a:t>
            </a:r>
            <a:r>
              <a:rPr lang="en-US" sz="2800" dirty="0"/>
              <a:t> assumptions: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is rare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Synapomorphies</a:t>
            </a:r>
            <a:r>
              <a:rPr lang="en-US" sz="2800" dirty="0"/>
              <a:t> define clades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Characters are independent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Homoplasy should be rare </a:t>
            </a:r>
            <a:r>
              <a:rPr lang="en-US" sz="1600" dirty="0"/>
              <a:t>(And causes problems when it isn’t)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Best tree = fewest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244182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Maximum Parsimony</a:t>
            </a:r>
          </a:p>
        </p:txBody>
      </p:sp>
    </p:spTree>
    <p:extLst>
      <p:ext uri="{BB962C8B-B14F-4D97-AF65-F5344CB8AC3E}">
        <p14:creationId xmlns:p14="http://schemas.microsoft.com/office/powerpoint/2010/main" val="428953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510754" y="1655906"/>
            <a:ext cx="8006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a starting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Calculate changes necessary for each nucleotide position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Sum these up to get the ‘</a:t>
            </a:r>
            <a:r>
              <a:rPr lang="en-US" sz="2800" dirty="0">
                <a:solidFill>
                  <a:srgbClr val="FF0000"/>
                </a:solidFill>
              </a:rPr>
              <a:t>tree length</a:t>
            </a:r>
            <a:r>
              <a:rPr lang="en-US" sz="2800" dirty="0"/>
              <a:t>’ for that tree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Permute tree </a:t>
            </a:r>
            <a:r>
              <a:rPr lang="en-US" sz="2800" dirty="0">
                <a:sym typeface="Wingdings" pitchFamily="2" charset="2"/>
              </a:rPr>
              <a:t> Keep permuting to minimize tree length</a:t>
            </a: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316101"/>
            <a:ext cx="7219604" cy="1083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Finding the “Most Parsimonious Reconstruction” (MPR)</a:t>
            </a:r>
          </a:p>
        </p:txBody>
      </p:sp>
    </p:spTree>
    <p:extLst>
      <p:ext uri="{BB962C8B-B14F-4D97-AF65-F5344CB8AC3E}">
        <p14:creationId xmlns:p14="http://schemas.microsoft.com/office/powerpoint/2010/main" val="238351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</p:spTree>
    <p:extLst>
      <p:ext uri="{BB962C8B-B14F-4D97-AF65-F5344CB8AC3E}">
        <p14:creationId xmlns:p14="http://schemas.microsoft.com/office/powerpoint/2010/main" val="304266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</p:spTree>
    <p:extLst>
      <p:ext uri="{BB962C8B-B14F-4D97-AF65-F5344CB8AC3E}">
        <p14:creationId xmlns:p14="http://schemas.microsoft.com/office/powerpoint/2010/main" val="1761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04AADE-FB50-C343-AF75-481E36B58B91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94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12" y="87724"/>
            <a:ext cx="4272123" cy="1325563"/>
          </a:xfrm>
        </p:spPr>
        <p:txBody>
          <a:bodyPr>
            <a:normAutofit/>
          </a:bodyPr>
          <a:lstStyle/>
          <a:p>
            <a:r>
              <a:rPr lang="en-US" sz="4400" dirty="0"/>
              <a:t>Basics of Trees</a:t>
            </a:r>
          </a:p>
        </p:txBody>
      </p:sp>
      <p:sp>
        <p:nvSpPr>
          <p:cNvPr id="6" name="Oval 5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10101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5961843" y="663809"/>
            <a:ext cx="3071738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State changes for site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>
            <a:off x="4900773" y="3123344"/>
            <a:ext cx="996593" cy="7089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74107-C8CE-F945-BA77-6E55A8D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87" y="1817028"/>
            <a:ext cx="2566898" cy="1048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E6F6-3AEB-E947-8AB4-AA61AD27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18" y="3446109"/>
            <a:ext cx="2547849" cy="107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8678D1-0F74-134A-A9E5-F03DABC1A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69" y="5149557"/>
            <a:ext cx="2630042" cy="10768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D64366-5927-9548-9637-35D150A5AB87}"/>
              </a:ext>
            </a:extLst>
          </p:cNvPr>
          <p:cNvSpPr/>
          <p:nvPr/>
        </p:nvSpPr>
        <p:spPr>
          <a:xfrm>
            <a:off x="8468980" y="519592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D784624-5DEF-B947-8B13-557E139A9969}"/>
              </a:ext>
            </a:extLst>
          </p:cNvPr>
          <p:cNvSpPr/>
          <p:nvPr/>
        </p:nvSpPr>
        <p:spPr>
          <a:xfrm>
            <a:off x="8376514" y="3490418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75102" y="238081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2EDCD6-41EA-FD48-B7B3-6046DDF7AA9F}"/>
              </a:ext>
            </a:extLst>
          </p:cNvPr>
          <p:cNvSpPr/>
          <p:nvPr/>
        </p:nvSpPr>
        <p:spPr>
          <a:xfrm>
            <a:off x="6064828" y="522675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F999D1-D4ED-7341-B8DE-485F809BAB09}"/>
              </a:ext>
            </a:extLst>
          </p:cNvPr>
          <p:cNvSpPr/>
          <p:nvPr/>
        </p:nvSpPr>
        <p:spPr>
          <a:xfrm>
            <a:off x="6042568" y="3519528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6081951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78BF45-7575-1D4C-A05B-324D02E10303}"/>
              </a:ext>
            </a:extLst>
          </p:cNvPr>
          <p:cNvSpPr/>
          <p:nvPr/>
        </p:nvSpPr>
        <p:spPr>
          <a:xfrm>
            <a:off x="6044280" y="408631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395349" y="1844842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3F4662-B9F8-CF41-9381-6A25496FFF99}"/>
              </a:ext>
            </a:extLst>
          </p:cNvPr>
          <p:cNvSpPr/>
          <p:nvPr/>
        </p:nvSpPr>
        <p:spPr>
          <a:xfrm>
            <a:off x="8465556" y="5788404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581184-F3D3-2347-A3C6-6C29A3134E87}"/>
              </a:ext>
            </a:extLst>
          </p:cNvPr>
          <p:cNvSpPr/>
          <p:nvPr/>
        </p:nvSpPr>
        <p:spPr>
          <a:xfrm>
            <a:off x="6044280" y="5761006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27DD37-35FD-824A-8556-7EA80E17AF25}"/>
              </a:ext>
            </a:extLst>
          </p:cNvPr>
          <p:cNvSpPr/>
          <p:nvPr/>
        </p:nvSpPr>
        <p:spPr>
          <a:xfrm>
            <a:off x="8405624" y="405378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14185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36304" y="5576567"/>
            <a:ext cx="4633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each tree, calculate number of changes required to explain… One site at a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Scoring the trees… Find MPR for each site in each tree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23D08-1786-5543-958E-2721F34D58E5}"/>
              </a:ext>
            </a:extLst>
          </p:cNvPr>
          <p:cNvSpPr/>
          <p:nvPr/>
        </p:nvSpPr>
        <p:spPr>
          <a:xfrm>
            <a:off x="7214494" y="6254661"/>
            <a:ext cx="63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39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D0133F-40BF-5F4C-8844-337DE122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27" y="5265176"/>
            <a:ext cx="2121828" cy="870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AF-6F60-BB40-A54F-DA292B1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25" y="3543813"/>
            <a:ext cx="2184400" cy="92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7515E-2FEE-8042-A3DF-6FCDF761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3" y="1788196"/>
            <a:ext cx="2171700" cy="104197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185868" y="172263"/>
            <a:ext cx="4786824" cy="536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Parsimony example – 4 taxa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EDA98-D6D3-8343-A354-C5B8CAE07394}"/>
              </a:ext>
            </a:extLst>
          </p:cNvPr>
          <p:cNvSpPr/>
          <p:nvPr/>
        </p:nvSpPr>
        <p:spPr>
          <a:xfrm>
            <a:off x="2408697" y="1312793"/>
            <a:ext cx="2133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3 possible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9C43-9953-DA4B-B657-80A97AFD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687" y="1921053"/>
            <a:ext cx="2552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DE94A-C6E5-9347-9498-736D85C2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39" y="3229224"/>
            <a:ext cx="24257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0B8-E5E6-0D44-9B1B-F052BC860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862" y="4439150"/>
            <a:ext cx="2463800" cy="1041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BC903D-EB19-A14D-92E6-A79CE3CB3D94}"/>
              </a:ext>
            </a:extLst>
          </p:cNvPr>
          <p:cNvSpPr/>
          <p:nvPr/>
        </p:nvSpPr>
        <p:spPr>
          <a:xfrm>
            <a:off x="6321438" y="704906"/>
            <a:ext cx="2006383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u="sng" dirty="0"/>
              <a:t>MPR for tree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99F8B-DE9B-4D4F-BCE4-DD64A1AA4238}"/>
              </a:ext>
            </a:extLst>
          </p:cNvPr>
          <p:cNvSpPr/>
          <p:nvPr/>
        </p:nvSpPr>
        <p:spPr>
          <a:xfrm>
            <a:off x="331604" y="2122739"/>
            <a:ext cx="1470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Alignment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1F2E6E-86DC-DF4A-9E97-D15F98DB999B}"/>
              </a:ext>
            </a:extLst>
          </p:cNvPr>
          <p:cNvSpPr/>
          <p:nvPr/>
        </p:nvSpPr>
        <p:spPr>
          <a:xfrm>
            <a:off x="169174" y="270102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D52917-CABF-134F-8FBB-2D9A4F863F9A}"/>
              </a:ext>
            </a:extLst>
          </p:cNvPr>
          <p:cNvSpPr/>
          <p:nvPr/>
        </p:nvSpPr>
        <p:spPr>
          <a:xfrm>
            <a:off x="169174" y="3183907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99CC8-B616-6A4A-AC4E-59DF471559C1}"/>
              </a:ext>
            </a:extLst>
          </p:cNvPr>
          <p:cNvSpPr/>
          <p:nvPr/>
        </p:nvSpPr>
        <p:spPr>
          <a:xfrm>
            <a:off x="169174" y="3656518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275487-AEE6-834A-AAC9-8938A1C51274}"/>
              </a:ext>
            </a:extLst>
          </p:cNvPr>
          <p:cNvSpPr/>
          <p:nvPr/>
        </p:nvSpPr>
        <p:spPr>
          <a:xfrm>
            <a:off x="169174" y="412912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4DFB2A-EB22-AB4F-ACB5-55EC9785F682}"/>
              </a:ext>
            </a:extLst>
          </p:cNvPr>
          <p:cNvSpPr/>
          <p:nvPr/>
        </p:nvSpPr>
        <p:spPr>
          <a:xfrm>
            <a:off x="723262" y="2597062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BBB9A-067F-6B4A-9C2D-AD8B3AE9C9C2}"/>
              </a:ext>
            </a:extLst>
          </p:cNvPr>
          <p:cNvSpPr/>
          <p:nvPr/>
        </p:nvSpPr>
        <p:spPr>
          <a:xfrm>
            <a:off x="711275" y="3078235"/>
            <a:ext cx="96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AA…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F6233-6650-9446-8772-5EE7DF14EE03}"/>
              </a:ext>
            </a:extLst>
          </p:cNvPr>
          <p:cNvSpPr/>
          <p:nvPr/>
        </p:nvSpPr>
        <p:spPr>
          <a:xfrm>
            <a:off x="690728" y="3571395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GG…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A105A-2C9A-A948-9259-63B84FCF109E}"/>
              </a:ext>
            </a:extLst>
          </p:cNvPr>
          <p:cNvSpPr/>
          <p:nvPr/>
        </p:nvSpPr>
        <p:spPr>
          <a:xfrm>
            <a:off x="701001" y="4044006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GC…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1D7A1F-5145-C64F-914B-C410D7E6C577}"/>
              </a:ext>
            </a:extLst>
          </p:cNvPr>
          <p:cNvSpPr/>
          <p:nvPr/>
        </p:nvSpPr>
        <p:spPr>
          <a:xfrm>
            <a:off x="2314761" y="1928747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0931FD-3E7C-0A4B-BB4F-36EDA7872CD8}"/>
              </a:ext>
            </a:extLst>
          </p:cNvPr>
          <p:cNvSpPr/>
          <p:nvPr/>
        </p:nvSpPr>
        <p:spPr>
          <a:xfrm>
            <a:off x="2355858" y="258629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82FE75-397E-224A-8FC0-BFCD46EA79CE}"/>
              </a:ext>
            </a:extLst>
          </p:cNvPr>
          <p:cNvSpPr/>
          <p:nvPr/>
        </p:nvSpPr>
        <p:spPr>
          <a:xfrm>
            <a:off x="4400415" y="322329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5E0BB-A143-C244-B33D-5E974FBB9723}"/>
              </a:ext>
            </a:extLst>
          </p:cNvPr>
          <p:cNvSpPr/>
          <p:nvPr/>
        </p:nvSpPr>
        <p:spPr>
          <a:xfrm>
            <a:off x="4441511" y="445619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F0F059-FF59-894D-81C7-6A8160835ACB}"/>
              </a:ext>
            </a:extLst>
          </p:cNvPr>
          <p:cNvSpPr/>
          <p:nvPr/>
        </p:nvSpPr>
        <p:spPr>
          <a:xfrm>
            <a:off x="2273664" y="32027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C19D11-EDA5-2842-9443-AAB782315DDE}"/>
              </a:ext>
            </a:extLst>
          </p:cNvPr>
          <p:cNvSpPr/>
          <p:nvPr/>
        </p:nvSpPr>
        <p:spPr>
          <a:xfrm>
            <a:off x="2314761" y="4435643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0EE24D-885E-694C-B8F4-349039BA0448}"/>
              </a:ext>
            </a:extLst>
          </p:cNvPr>
          <p:cNvSpPr/>
          <p:nvPr/>
        </p:nvSpPr>
        <p:spPr>
          <a:xfrm>
            <a:off x="6013458" y="2391084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3C07B7-9BF4-7C40-B263-66550C862B69}"/>
              </a:ext>
            </a:extLst>
          </p:cNvPr>
          <p:cNvSpPr/>
          <p:nvPr/>
        </p:nvSpPr>
        <p:spPr>
          <a:xfrm>
            <a:off x="5999759" y="1832855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A0B51E-66F9-E34C-8688-72DE22FA3E57}"/>
              </a:ext>
            </a:extLst>
          </p:cNvPr>
          <p:cNvSpPr/>
          <p:nvPr/>
        </p:nvSpPr>
        <p:spPr>
          <a:xfrm>
            <a:off x="4328496" y="5072639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85C14-B4C2-074B-AE9D-AFEB1D78CA89}"/>
              </a:ext>
            </a:extLst>
          </p:cNvPr>
          <p:cNvSpPr/>
          <p:nvPr/>
        </p:nvSpPr>
        <p:spPr>
          <a:xfrm>
            <a:off x="4408977" y="1947583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32C7AD-2F7F-8B45-BAF7-BAD2A28FFBE6}"/>
              </a:ext>
            </a:extLst>
          </p:cNvPr>
          <p:cNvSpPr/>
          <p:nvPr/>
        </p:nvSpPr>
        <p:spPr>
          <a:xfrm>
            <a:off x="2321610" y="384659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769BC9-E79B-0C44-B2AE-A2749758239A}"/>
              </a:ext>
            </a:extLst>
          </p:cNvPr>
          <p:cNvSpPr/>
          <p:nvPr/>
        </p:nvSpPr>
        <p:spPr>
          <a:xfrm>
            <a:off x="8487815" y="1814020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F811A5-998C-C84C-996F-C689F3E1F895}"/>
              </a:ext>
            </a:extLst>
          </p:cNvPr>
          <p:cNvSpPr/>
          <p:nvPr/>
        </p:nvSpPr>
        <p:spPr>
          <a:xfrm>
            <a:off x="8455281" y="2418481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55A167-49DD-274F-9047-CB1C7A0B7974}"/>
              </a:ext>
            </a:extLst>
          </p:cNvPr>
          <p:cNvSpPr/>
          <p:nvPr/>
        </p:nvSpPr>
        <p:spPr>
          <a:xfrm>
            <a:off x="4333633" y="2601704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09D86C-E66B-ED42-96B9-0E96A8F1ACF9}"/>
              </a:ext>
            </a:extLst>
          </p:cNvPr>
          <p:cNvSpPr/>
          <p:nvPr/>
        </p:nvSpPr>
        <p:spPr>
          <a:xfrm>
            <a:off x="4301098" y="3853439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042AD-24E6-5040-BEAA-4948964F6189}"/>
              </a:ext>
            </a:extLst>
          </p:cNvPr>
          <p:cNvSpPr/>
          <p:nvPr/>
        </p:nvSpPr>
        <p:spPr>
          <a:xfrm>
            <a:off x="2388392" y="5053803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41B739-A46B-F94A-B326-1DC563D66769}"/>
              </a:ext>
            </a:extLst>
          </p:cNvPr>
          <p:cNvSpPr/>
          <p:nvPr/>
        </p:nvSpPr>
        <p:spPr>
          <a:xfrm>
            <a:off x="277401" y="6057826"/>
            <a:ext cx="511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MPR for Tree #1, at site #1…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3F292-2E48-2A44-9E54-A2EA7210C94C}"/>
              </a:ext>
            </a:extLst>
          </p:cNvPr>
          <p:cNvSpPr/>
          <p:nvPr/>
        </p:nvSpPr>
        <p:spPr>
          <a:xfrm>
            <a:off x="688369" y="2650733"/>
            <a:ext cx="390418" cy="1952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8F7E1-B34D-964A-BA61-6A0C958EEF53}"/>
              </a:ext>
            </a:extLst>
          </p:cNvPr>
          <p:cNvSpPr/>
          <p:nvPr/>
        </p:nvSpPr>
        <p:spPr>
          <a:xfrm>
            <a:off x="6944669" y="2473773"/>
            <a:ext cx="956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 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38FDC2-1E27-C446-80E3-F0B7B268F2A9}"/>
              </a:ext>
            </a:extLst>
          </p:cNvPr>
          <p:cNvSpPr/>
          <p:nvPr/>
        </p:nvSpPr>
        <p:spPr>
          <a:xfrm>
            <a:off x="7014875" y="4249490"/>
            <a:ext cx="88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change 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BCF1C-D888-5E47-BDC2-4427B511FA8A}"/>
              </a:ext>
            </a:extLst>
          </p:cNvPr>
          <p:cNvSpPr/>
          <p:nvPr/>
        </p:nvSpPr>
        <p:spPr>
          <a:xfrm>
            <a:off x="6992614" y="5871095"/>
            <a:ext cx="91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 changes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BE1CA3-A0C4-8D45-8C10-E15CF76CBC2D}"/>
              </a:ext>
            </a:extLst>
          </p:cNvPr>
          <p:cNvSpPr/>
          <p:nvPr/>
        </p:nvSpPr>
        <p:spPr>
          <a:xfrm>
            <a:off x="5938463" y="3431569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B85C6C-89D1-2247-BDFD-DC4F8CC843AE}"/>
              </a:ext>
            </a:extLst>
          </p:cNvPr>
          <p:cNvSpPr/>
          <p:nvPr/>
        </p:nvSpPr>
        <p:spPr>
          <a:xfrm>
            <a:off x="2022297" y="1857911"/>
            <a:ext cx="2989780" cy="116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A70F82-7B49-D145-816C-3975F6F836EA}"/>
              </a:ext>
            </a:extLst>
          </p:cNvPr>
          <p:cNvSpPr/>
          <p:nvPr/>
        </p:nvSpPr>
        <p:spPr>
          <a:xfrm>
            <a:off x="6797405" y="3107346"/>
            <a:ext cx="1231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MPR for site 1</a:t>
            </a:r>
            <a:endParaRPr lang="en-US" sz="14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4070E4-9C06-0E41-ACCA-E655BCDEAAD4}"/>
              </a:ext>
            </a:extLst>
          </p:cNvPr>
          <p:cNvSpPr/>
          <p:nvPr/>
        </p:nvSpPr>
        <p:spPr>
          <a:xfrm rot="21060190">
            <a:off x="5124795" y="2163247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EDF0F0A8-37E2-564F-A576-0F1BA4E1DD40}"/>
              </a:ext>
            </a:extLst>
          </p:cNvPr>
          <p:cNvSpPr/>
          <p:nvPr/>
        </p:nvSpPr>
        <p:spPr>
          <a:xfrm rot="1768931">
            <a:off x="5133356" y="299374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04E946B-5612-0847-87E2-F9401B218C1E}"/>
              </a:ext>
            </a:extLst>
          </p:cNvPr>
          <p:cNvSpPr/>
          <p:nvPr/>
        </p:nvSpPr>
        <p:spPr>
          <a:xfrm rot="3348059">
            <a:off x="4874791" y="3536560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B505A4-F47F-7F43-AFF5-BD3E9CC4A677}"/>
              </a:ext>
            </a:extLst>
          </p:cNvPr>
          <p:cNvSpPr/>
          <p:nvPr/>
        </p:nvSpPr>
        <p:spPr>
          <a:xfrm>
            <a:off x="6011745" y="4094881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DE3AB2-2A76-874F-8753-B3364F9CD237}"/>
              </a:ext>
            </a:extLst>
          </p:cNvPr>
          <p:cNvSpPr/>
          <p:nvPr/>
        </p:nvSpPr>
        <p:spPr>
          <a:xfrm>
            <a:off x="5998046" y="3536652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33BF16-D0FD-2544-B295-D5A6EEB724DC}"/>
              </a:ext>
            </a:extLst>
          </p:cNvPr>
          <p:cNvSpPr/>
          <p:nvPr/>
        </p:nvSpPr>
        <p:spPr>
          <a:xfrm>
            <a:off x="8486102" y="3517817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47F1D9-186D-F348-A8E7-6ABA13566276}"/>
              </a:ext>
            </a:extLst>
          </p:cNvPr>
          <p:cNvSpPr/>
          <p:nvPr/>
        </p:nvSpPr>
        <p:spPr>
          <a:xfrm>
            <a:off x="8453568" y="4122278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7480BD-2FDA-1A4C-9603-9EDC5FAFC0C4}"/>
              </a:ext>
            </a:extLst>
          </p:cNvPr>
          <p:cNvSpPr/>
          <p:nvPr/>
        </p:nvSpPr>
        <p:spPr>
          <a:xfrm>
            <a:off x="6010033" y="5778130"/>
            <a:ext cx="368080" cy="3511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46650B-DB9F-FD42-9AE6-469A8E2A9D83}"/>
              </a:ext>
            </a:extLst>
          </p:cNvPr>
          <p:cNvSpPr/>
          <p:nvPr/>
        </p:nvSpPr>
        <p:spPr>
          <a:xfrm>
            <a:off x="5996334" y="5219901"/>
            <a:ext cx="368080" cy="351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2B22E-A7AB-4D49-ACB5-BE038CF7394E}"/>
              </a:ext>
            </a:extLst>
          </p:cNvPr>
          <p:cNvSpPr/>
          <p:nvPr/>
        </p:nvSpPr>
        <p:spPr>
          <a:xfrm>
            <a:off x="8484390" y="5201066"/>
            <a:ext cx="368080" cy="3511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9E839D2-0412-7242-9D68-54D12D20838D}"/>
              </a:ext>
            </a:extLst>
          </p:cNvPr>
          <p:cNvSpPr/>
          <p:nvPr/>
        </p:nvSpPr>
        <p:spPr>
          <a:xfrm>
            <a:off x="8451856" y="5805527"/>
            <a:ext cx="368080" cy="35116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43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5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6D83-3C32-0D42-A1D5-4D8A2336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6" y="206571"/>
            <a:ext cx="5986365" cy="6579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E79FE-7C47-5548-9728-9C6AAE241790}"/>
              </a:ext>
            </a:extLst>
          </p:cNvPr>
          <p:cNvSpPr/>
          <p:nvPr/>
        </p:nvSpPr>
        <p:spPr>
          <a:xfrm>
            <a:off x="6760395" y="324846"/>
            <a:ext cx="2219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Sum up changes needed for each tree = tree length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FC58B5-B6C9-0540-B0FC-6CFF817563D1}"/>
              </a:ext>
            </a:extLst>
          </p:cNvPr>
          <p:cNvSpPr/>
          <p:nvPr/>
        </p:nvSpPr>
        <p:spPr>
          <a:xfrm>
            <a:off x="6439887" y="1865296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6BAF-54B4-064E-AFA0-5747313148CB}"/>
              </a:ext>
            </a:extLst>
          </p:cNvPr>
          <p:cNvSpPr/>
          <p:nvPr/>
        </p:nvSpPr>
        <p:spPr>
          <a:xfrm>
            <a:off x="7258978" y="1877871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61EBE-73AD-5E45-9772-DC67829C0821}"/>
              </a:ext>
            </a:extLst>
          </p:cNvPr>
          <p:cNvSpPr/>
          <p:nvPr/>
        </p:nvSpPr>
        <p:spPr>
          <a:xfrm>
            <a:off x="7103154" y="4187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78B9F-26C0-4E4D-BC1E-03297FCA1E7C}"/>
              </a:ext>
            </a:extLst>
          </p:cNvPr>
          <p:cNvSpPr/>
          <p:nvPr/>
        </p:nvSpPr>
        <p:spPr>
          <a:xfrm>
            <a:off x="6407352" y="4154721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3EB4A91-C42F-F744-B1EA-3CF645625E3C}"/>
              </a:ext>
            </a:extLst>
          </p:cNvPr>
          <p:cNvSpPr/>
          <p:nvPr/>
        </p:nvSpPr>
        <p:spPr>
          <a:xfrm>
            <a:off x="6354269" y="6341404"/>
            <a:ext cx="630762" cy="40908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B0596-A68D-A643-9B18-CD0CF8CEE064}"/>
              </a:ext>
            </a:extLst>
          </p:cNvPr>
          <p:cNvSpPr/>
          <p:nvPr/>
        </p:nvSpPr>
        <p:spPr>
          <a:xfrm>
            <a:off x="7039797" y="63539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TL =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32F7C-8C19-2C47-9423-EB793D200025}"/>
              </a:ext>
            </a:extLst>
          </p:cNvPr>
          <p:cNvSpPr/>
          <p:nvPr/>
        </p:nvSpPr>
        <p:spPr>
          <a:xfrm>
            <a:off x="7150814" y="1921267"/>
            <a:ext cx="914400" cy="30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ACE468-77D9-5746-A631-81F6C6C68D19}"/>
              </a:ext>
            </a:extLst>
          </p:cNvPr>
          <p:cNvSpPr/>
          <p:nvPr/>
        </p:nvSpPr>
        <p:spPr>
          <a:xfrm>
            <a:off x="1061314" y="21296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B06760-EB74-734A-8413-ED2B28F034DD}"/>
              </a:ext>
            </a:extLst>
          </p:cNvPr>
          <p:cNvSpPr/>
          <p:nvPr/>
        </p:nvSpPr>
        <p:spPr>
          <a:xfrm>
            <a:off x="1061314" y="500640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9E7075-A891-F84E-B2EB-5122E7945480}"/>
              </a:ext>
            </a:extLst>
          </p:cNvPr>
          <p:cNvSpPr/>
          <p:nvPr/>
        </p:nvSpPr>
        <p:spPr>
          <a:xfrm>
            <a:off x="2045921" y="21125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9450B-FB2F-494D-995B-B2A3245175C5}"/>
              </a:ext>
            </a:extLst>
          </p:cNvPr>
          <p:cNvSpPr/>
          <p:nvPr/>
        </p:nvSpPr>
        <p:spPr>
          <a:xfrm>
            <a:off x="2032222" y="557147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6A2458-0B0F-644D-9736-727F8CC3C97A}"/>
              </a:ext>
            </a:extLst>
          </p:cNvPr>
          <p:cNvSpPr/>
          <p:nvPr/>
        </p:nvSpPr>
        <p:spPr>
          <a:xfrm>
            <a:off x="1044190" y="500414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C50BE-1D13-874D-85F9-5E3C1183C928}"/>
              </a:ext>
            </a:extLst>
          </p:cNvPr>
          <p:cNvSpPr/>
          <p:nvPr/>
        </p:nvSpPr>
        <p:spPr>
          <a:xfrm>
            <a:off x="2008249" y="2885956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AF5E45-E26A-1B41-A93F-B17DCE62D146}"/>
              </a:ext>
            </a:extLst>
          </p:cNvPr>
          <p:cNvSpPr/>
          <p:nvPr/>
        </p:nvSpPr>
        <p:spPr>
          <a:xfrm>
            <a:off x="1972289" y="5058941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4BD80-132A-3742-8AFD-7BDA28B2BFD1}"/>
              </a:ext>
            </a:extLst>
          </p:cNvPr>
          <p:cNvSpPr/>
          <p:nvPr/>
        </p:nvSpPr>
        <p:spPr>
          <a:xfrm>
            <a:off x="1066451" y="282773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D4DC5E-D424-8D45-81EA-66E1ED622DD8}"/>
              </a:ext>
            </a:extLst>
          </p:cNvPr>
          <p:cNvSpPr/>
          <p:nvPr/>
        </p:nvSpPr>
        <p:spPr>
          <a:xfrm>
            <a:off x="2004824" y="47113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1DA3FB-C753-5545-BA5D-DA4BAD798105}"/>
              </a:ext>
            </a:extLst>
          </p:cNvPr>
          <p:cNvSpPr/>
          <p:nvPr/>
        </p:nvSpPr>
        <p:spPr>
          <a:xfrm>
            <a:off x="2044209" y="256232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AC34D8-AC76-054A-8C7F-E5C2C915DE75}"/>
              </a:ext>
            </a:extLst>
          </p:cNvPr>
          <p:cNvSpPr/>
          <p:nvPr/>
        </p:nvSpPr>
        <p:spPr>
          <a:xfrm>
            <a:off x="1994550" y="3375691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11362D-7211-B34A-AB30-75B6108191E5}"/>
              </a:ext>
            </a:extLst>
          </p:cNvPr>
          <p:cNvSpPr/>
          <p:nvPr/>
        </p:nvSpPr>
        <p:spPr>
          <a:xfrm>
            <a:off x="1992837" y="1123939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07A5EA-730D-0143-9386-A564AB976D26}"/>
              </a:ext>
            </a:extLst>
          </p:cNvPr>
          <p:cNvSpPr/>
          <p:nvPr/>
        </p:nvSpPr>
        <p:spPr>
          <a:xfrm>
            <a:off x="1922631" y="5625732"/>
            <a:ext cx="217819" cy="2031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62A374-D145-AD4E-A2B9-6794B9BC3FD8}"/>
              </a:ext>
            </a:extLst>
          </p:cNvPr>
          <p:cNvSpPr/>
          <p:nvPr/>
        </p:nvSpPr>
        <p:spPr>
          <a:xfrm>
            <a:off x="1080150" y="2543484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4EF966-E7C8-EF45-9D1D-B69DCC81F240}"/>
              </a:ext>
            </a:extLst>
          </p:cNvPr>
          <p:cNvSpPr/>
          <p:nvPr/>
        </p:nvSpPr>
        <p:spPr>
          <a:xfrm>
            <a:off x="1068164" y="468907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EFE97E-D317-3848-A043-6A0D242353B8}"/>
              </a:ext>
            </a:extLst>
          </p:cNvPr>
          <p:cNvSpPr/>
          <p:nvPr/>
        </p:nvSpPr>
        <p:spPr>
          <a:xfrm>
            <a:off x="1991124" y="3135959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20DD11-E519-8F4B-837F-18DACD3F8615}"/>
              </a:ext>
            </a:extLst>
          </p:cNvPr>
          <p:cNvSpPr/>
          <p:nvPr/>
        </p:nvSpPr>
        <p:spPr>
          <a:xfrm>
            <a:off x="1989413" y="843110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8F8660-7FDC-F64F-8564-CC9FC62DC1F5}"/>
              </a:ext>
            </a:extLst>
          </p:cNvPr>
          <p:cNvSpPr/>
          <p:nvPr/>
        </p:nvSpPr>
        <p:spPr>
          <a:xfrm>
            <a:off x="1922631" y="5358602"/>
            <a:ext cx="217819" cy="20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BACA88-5C1C-5F48-A27C-6958DD3FF24D}"/>
              </a:ext>
            </a:extLst>
          </p:cNvPr>
          <p:cNvSpPr/>
          <p:nvPr/>
        </p:nvSpPr>
        <p:spPr>
          <a:xfrm>
            <a:off x="1927768" y="5918546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AE746B-237E-4C42-9AF5-2780946321F2}"/>
              </a:ext>
            </a:extLst>
          </p:cNvPr>
          <p:cNvSpPr/>
          <p:nvPr/>
        </p:nvSpPr>
        <p:spPr>
          <a:xfrm>
            <a:off x="1997975" y="3625697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6EA84F-0472-774E-AFC3-8BC80966672B}"/>
              </a:ext>
            </a:extLst>
          </p:cNvPr>
          <p:cNvSpPr/>
          <p:nvPr/>
        </p:nvSpPr>
        <p:spPr>
          <a:xfrm>
            <a:off x="1985988" y="1394492"/>
            <a:ext cx="217819" cy="2031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29893-0F99-CF45-B849-0CA08D91184F}"/>
              </a:ext>
            </a:extLst>
          </p:cNvPr>
          <p:cNvSpPr/>
          <p:nvPr/>
        </p:nvSpPr>
        <p:spPr>
          <a:xfrm>
            <a:off x="1989413" y="3915084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4DF90B-EB6F-BF4C-AEA9-B1BD1D03296B}"/>
              </a:ext>
            </a:extLst>
          </p:cNvPr>
          <p:cNvSpPr/>
          <p:nvPr/>
        </p:nvSpPr>
        <p:spPr>
          <a:xfrm>
            <a:off x="1987701" y="1683880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04887A-E2DD-7F49-9368-9485D972D503}"/>
              </a:ext>
            </a:extLst>
          </p:cNvPr>
          <p:cNvSpPr/>
          <p:nvPr/>
        </p:nvSpPr>
        <p:spPr>
          <a:xfrm>
            <a:off x="1936330" y="6194235"/>
            <a:ext cx="217819" cy="203141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25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310052" y="516818"/>
            <a:ext cx="3148766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D80B-8CF3-F24A-A4CC-873B9C52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0"/>
            <a:ext cx="4965700" cy="68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458853-D37C-3849-BAC3-2B1C56BE4740}"/>
              </a:ext>
            </a:extLst>
          </p:cNvPr>
          <p:cNvSpPr/>
          <p:nvPr/>
        </p:nvSpPr>
        <p:spPr>
          <a:xfrm>
            <a:off x="79655" y="2464392"/>
            <a:ext cx="41492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tree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evaluate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for 4 taxa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Grows very quickly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3572-1E71-6D40-A7AB-A34AA867AC61}"/>
              </a:ext>
            </a:extLst>
          </p:cNvPr>
          <p:cNvSpPr/>
          <p:nvPr/>
        </p:nvSpPr>
        <p:spPr>
          <a:xfrm>
            <a:off x="4649523" y="6581001"/>
            <a:ext cx="3922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 from Joe </a:t>
            </a:r>
            <a:r>
              <a:rPr lang="en-US" sz="1200" dirty="0" err="1"/>
              <a:t>Felsenstein</a:t>
            </a:r>
            <a:r>
              <a:rPr lang="en-US" sz="1200" dirty="0"/>
              <a:t> Genome 541 course, U Washington</a:t>
            </a:r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Exhaustive search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Easy for 4 taxa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(2n-5)!! = number unrooted trees for n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24361-1B7D-B347-9B27-BEA03708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68" y="3158721"/>
            <a:ext cx="5584147" cy="35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Terminal nodes</a:t>
            </a:r>
            <a:r>
              <a:rPr lang="en-US" sz="2800" dirty="0"/>
              <a:t>: Represent organisms (e.g. species) or DNA sequences for which we have data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Oval 40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455591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Heuristic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Almost always necessary in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Process: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Make a tree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Permute tree (swap branches,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3200" dirty="0"/>
              <a:t>Calculate tree length </a:t>
            </a:r>
            <a:r>
              <a:rPr lang="en-US" sz="3200" dirty="0">
                <a:sym typeface="Wingdings" pitchFamily="2" charset="2"/>
              </a:rPr>
              <a:t> Is it better?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00B050"/>
                </a:solidFill>
                <a:sym typeface="Wingdings" pitchFamily="2" charset="2"/>
              </a:rPr>
              <a:t>YES</a:t>
            </a:r>
            <a:r>
              <a:rPr lang="en-US" sz="3200" dirty="0">
                <a:sym typeface="Wingdings" pitchFamily="2" charset="2"/>
              </a:rPr>
              <a:t>: Discard old tree and permute new </a:t>
            </a:r>
          </a:p>
          <a:p>
            <a:pPr lvl="1"/>
            <a:r>
              <a:rPr lang="en-US" sz="3200" dirty="0">
                <a:sym typeface="Wingdings" pitchFamily="2" charset="2"/>
              </a:rPr>
              <a:t>	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NO</a:t>
            </a:r>
            <a:r>
              <a:rPr lang="en-US" sz="3200" dirty="0">
                <a:sym typeface="Wingdings" pitchFamily="2" charset="2"/>
              </a:rPr>
              <a:t>: Discard new tree</a:t>
            </a: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</p:spTree>
    <p:extLst>
      <p:ext uri="{BB962C8B-B14F-4D97-AF65-F5344CB8AC3E}">
        <p14:creationId xmlns:p14="http://schemas.microsoft.com/office/powerpoint/2010/main" val="95496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Nearest-Neighbor Interchange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Swaps positions of neighboring taxa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Small, local changes</a:t>
            </a:r>
            <a:endParaRPr lang="en-US" sz="3200" dirty="0">
              <a:sym typeface="Wingdings" pitchFamily="2" charset="2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NNI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065A810-DD19-EF4D-A07F-2607F679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2415" y="2898216"/>
            <a:ext cx="4906767" cy="377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107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Subtree Pruning and Re-rooting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graft subtree onto another branch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SPR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5A080EC-AC15-9542-ADAD-F109C7D8F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135" y="2887238"/>
            <a:ext cx="7916238" cy="38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64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3B526C-F9BC-AB44-B51B-FBE520C666DF}"/>
              </a:ext>
            </a:extLst>
          </p:cNvPr>
          <p:cNvSpPr/>
          <p:nvPr/>
        </p:nvSpPr>
        <p:spPr>
          <a:xfrm>
            <a:off x="479931" y="1306586"/>
            <a:ext cx="80065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Tree Bisection and Reconnection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Cut tree and test all combinations of subtrees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Branch swapping: TBR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363ACBC-8997-914B-927F-085F90993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020" y="2828477"/>
            <a:ext cx="6878548" cy="402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B5596-AE85-7C40-889B-A949C8971E7D}"/>
              </a:ext>
            </a:extLst>
          </p:cNvPr>
          <p:cNvSpPr/>
          <p:nvPr/>
        </p:nvSpPr>
        <p:spPr>
          <a:xfrm>
            <a:off x="3363917" y="6408774"/>
            <a:ext cx="245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rigorous than SPR</a:t>
            </a:r>
          </a:p>
        </p:txBody>
      </p:sp>
    </p:spTree>
    <p:extLst>
      <p:ext uri="{BB962C8B-B14F-4D97-AF65-F5344CB8AC3E}">
        <p14:creationId xmlns:p14="http://schemas.microsoft.com/office/powerpoint/2010/main" val="8617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7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4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0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8675D-181B-474E-8EF8-623BE27B4020}"/>
              </a:ext>
            </a:extLst>
          </p:cNvPr>
          <p:cNvCxnSpPr>
            <a:cxnSpLocks/>
          </p:cNvCxnSpPr>
          <p:nvPr/>
        </p:nvCxnSpPr>
        <p:spPr>
          <a:xfrm>
            <a:off x="5936750" y="2659294"/>
            <a:ext cx="57706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3A05B4-F013-5E4D-8AFD-51BEB9EB5789}"/>
              </a:ext>
            </a:extLst>
          </p:cNvPr>
          <p:cNvCxnSpPr>
            <a:cxnSpLocks/>
          </p:cNvCxnSpPr>
          <p:nvPr/>
        </p:nvCxnSpPr>
        <p:spPr>
          <a:xfrm flipV="1">
            <a:off x="5914489" y="2157573"/>
            <a:ext cx="496585" cy="23288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2D6B4F-6A87-1C45-898F-DB493A4D8CBA}"/>
              </a:ext>
            </a:extLst>
          </p:cNvPr>
          <p:cNvCxnSpPr>
            <a:cxnSpLocks/>
          </p:cNvCxnSpPr>
          <p:nvPr/>
        </p:nvCxnSpPr>
        <p:spPr>
          <a:xfrm flipV="1">
            <a:off x="5635375" y="1818526"/>
            <a:ext cx="210621" cy="3955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47AF15-9725-694C-805A-7EF6E8ACD70E}"/>
              </a:ext>
            </a:extLst>
          </p:cNvPr>
          <p:cNvCxnSpPr>
            <a:cxnSpLocks/>
          </p:cNvCxnSpPr>
          <p:nvPr/>
        </p:nvCxnSpPr>
        <p:spPr>
          <a:xfrm flipV="1">
            <a:off x="5263793" y="1777429"/>
            <a:ext cx="0" cy="4246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B3087A-0C88-FF48-A048-7E31F92F4EF7}"/>
              </a:ext>
            </a:extLst>
          </p:cNvPr>
          <p:cNvCxnSpPr>
            <a:cxnSpLocks/>
          </p:cNvCxnSpPr>
          <p:nvPr/>
        </p:nvCxnSpPr>
        <p:spPr>
          <a:xfrm flipH="1" flipV="1">
            <a:off x="4726112" y="1890445"/>
            <a:ext cx="238018" cy="40240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19913-19DE-E84D-AF5A-BC181CAC2E5D}"/>
              </a:ext>
            </a:extLst>
          </p:cNvPr>
          <p:cNvCxnSpPr>
            <a:cxnSpLocks/>
          </p:cNvCxnSpPr>
          <p:nvPr/>
        </p:nvCxnSpPr>
        <p:spPr>
          <a:xfrm>
            <a:off x="5928189" y="2969231"/>
            <a:ext cx="523982" cy="143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AB19A30-F8FB-064F-9A8D-575FD36E3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480" y="1946097"/>
            <a:ext cx="379286" cy="379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271C25-6E7D-274C-AACB-A2936EC9A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55" y="2427271"/>
            <a:ext cx="379286" cy="379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2BABF5-2387-3D42-8EC2-18094433D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867" y="1398142"/>
            <a:ext cx="379286" cy="379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AA3089-2A64-9B49-8D18-679740ECB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878" y="1427252"/>
            <a:ext cx="379286" cy="379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0F7D6-5B21-FF47-900A-3901A612B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195" y="2956389"/>
            <a:ext cx="379286" cy="3792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E85C62-174B-E24A-8F74-C947574F8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67" y="1470062"/>
            <a:ext cx="379286" cy="37928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B3EE9F-C8EA-414D-A1EA-684A1782396E}"/>
              </a:ext>
            </a:extLst>
          </p:cNvPr>
          <p:cNvSpPr/>
          <p:nvPr/>
        </p:nvSpPr>
        <p:spPr>
          <a:xfrm>
            <a:off x="5307760" y="3612489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Decision tree of “bad swaps” terminated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2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A96822-4700-AF49-B2C4-D9253B34707F}"/>
              </a:ext>
            </a:extLst>
          </p:cNvPr>
          <p:cNvSpPr/>
          <p:nvPr/>
        </p:nvSpPr>
        <p:spPr>
          <a:xfrm>
            <a:off x="6376273" y="3766601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“Good swap” results in new “best tree”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5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Branches</a:t>
            </a:r>
            <a:r>
              <a:rPr lang="en-US" sz="2800" dirty="0"/>
              <a:t>: Connect nodes and represent paths of shared ancestry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82674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Searching “tree space”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7A2BF9-9C39-164B-8CFA-83164B6DE16D}"/>
              </a:ext>
            </a:extLst>
          </p:cNvPr>
          <p:cNvSpPr/>
          <p:nvPr/>
        </p:nvSpPr>
        <p:spPr>
          <a:xfrm>
            <a:off x="3616504" y="3349376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3A35-B55F-FC4E-B5DC-5626CAE8E6F9}"/>
              </a:ext>
            </a:extLst>
          </p:cNvPr>
          <p:cNvSpPr/>
          <p:nvPr/>
        </p:nvSpPr>
        <p:spPr>
          <a:xfrm>
            <a:off x="3660487" y="343954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1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2ACC5B-3700-D14C-A981-3C9C46804912}"/>
              </a:ext>
            </a:extLst>
          </p:cNvPr>
          <p:cNvCxnSpPr/>
          <p:nvPr/>
        </p:nvCxnSpPr>
        <p:spPr>
          <a:xfrm flipV="1">
            <a:off x="4397339" y="2794571"/>
            <a:ext cx="575353" cy="534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3CBF84-ADA4-2F47-BE3C-9F559550A4A3}"/>
              </a:ext>
            </a:extLst>
          </p:cNvPr>
          <p:cNvSpPr/>
          <p:nvPr/>
        </p:nvSpPr>
        <p:spPr>
          <a:xfrm rot="19090384">
            <a:off x="4471366" y="2987480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BFA1F-492A-1E4F-8E47-94BCA33F3CB6}"/>
              </a:ext>
            </a:extLst>
          </p:cNvPr>
          <p:cNvSpPr/>
          <p:nvPr/>
        </p:nvSpPr>
        <p:spPr>
          <a:xfrm>
            <a:off x="3655333" y="3860782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4404B-EEDD-B945-BE70-929F596C95CD}"/>
              </a:ext>
            </a:extLst>
          </p:cNvPr>
          <p:cNvSpPr/>
          <p:nvPr/>
        </p:nvSpPr>
        <p:spPr>
          <a:xfrm>
            <a:off x="5042899" y="23613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D9216-1BFD-DA4C-BCB4-E3EDE175D73E}"/>
              </a:ext>
            </a:extLst>
          </p:cNvPr>
          <p:cNvSpPr/>
          <p:nvPr/>
        </p:nvSpPr>
        <p:spPr>
          <a:xfrm>
            <a:off x="5086882" y="245151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F45A-EECB-694B-BAAE-ADBFFCCA43DD}"/>
              </a:ext>
            </a:extLst>
          </p:cNvPr>
          <p:cNvSpPr/>
          <p:nvPr/>
        </p:nvSpPr>
        <p:spPr>
          <a:xfrm>
            <a:off x="5081728" y="287275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TL=97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ADEAD-676B-7641-8830-16CA9FB79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278" y="2309116"/>
            <a:ext cx="726896" cy="726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0D71D7-327F-404B-A269-A17DA245BF9C}"/>
              </a:ext>
            </a:extLst>
          </p:cNvPr>
          <p:cNvSpPr/>
          <p:nvPr/>
        </p:nvSpPr>
        <p:spPr>
          <a:xfrm rot="1450877">
            <a:off x="4521025" y="3869345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swap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CE1C-52A7-FE4D-B64D-14F02ADF7B9E}"/>
              </a:ext>
            </a:extLst>
          </p:cNvPr>
          <p:cNvCxnSpPr>
            <a:cxnSpLocks/>
          </p:cNvCxnSpPr>
          <p:nvPr/>
        </p:nvCxnSpPr>
        <p:spPr>
          <a:xfrm>
            <a:off x="4500081" y="3780890"/>
            <a:ext cx="821932" cy="31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AE3286-F52D-764A-BF3B-80040AE1D0B2}"/>
              </a:ext>
            </a:extLst>
          </p:cNvPr>
          <p:cNvSpPr/>
          <p:nvPr/>
        </p:nvSpPr>
        <p:spPr>
          <a:xfrm>
            <a:off x="5390508" y="3921303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0A6B4-E5DA-8D4E-9960-9414D3FFA5D1}"/>
              </a:ext>
            </a:extLst>
          </p:cNvPr>
          <p:cNvSpPr/>
          <p:nvPr/>
        </p:nvSpPr>
        <p:spPr>
          <a:xfrm>
            <a:off x="5405381" y="3992636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3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4A38C-A41C-B141-A218-65AC0E1C94A3}"/>
              </a:ext>
            </a:extLst>
          </p:cNvPr>
          <p:cNvSpPr/>
          <p:nvPr/>
        </p:nvSpPr>
        <p:spPr>
          <a:xfrm>
            <a:off x="5441324" y="44138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B1250-D68C-3044-A8B8-AAC3DB0DB444}"/>
              </a:ext>
            </a:extLst>
          </p:cNvPr>
          <p:cNvCxnSpPr>
            <a:cxnSpLocks/>
          </p:cNvCxnSpPr>
          <p:nvPr/>
        </p:nvCxnSpPr>
        <p:spPr>
          <a:xfrm flipV="1">
            <a:off x="5957299" y="3226085"/>
            <a:ext cx="556517" cy="604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C06779-7D0E-1144-8ECC-4C39A3FBB757}"/>
              </a:ext>
            </a:extLst>
          </p:cNvPr>
          <p:cNvCxnSpPr>
            <a:cxnSpLocks/>
          </p:cNvCxnSpPr>
          <p:nvPr/>
        </p:nvCxnSpPr>
        <p:spPr>
          <a:xfrm flipV="1">
            <a:off x="6274086" y="4137061"/>
            <a:ext cx="8048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4A2BFC-B58D-9444-88EA-71C8E1F9C71E}"/>
              </a:ext>
            </a:extLst>
          </p:cNvPr>
          <p:cNvCxnSpPr>
            <a:cxnSpLocks/>
          </p:cNvCxnSpPr>
          <p:nvPr/>
        </p:nvCxnSpPr>
        <p:spPr>
          <a:xfrm>
            <a:off x="6210728" y="4587414"/>
            <a:ext cx="580490" cy="60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C204382-4D27-6E43-9637-0FD58FB98877}"/>
              </a:ext>
            </a:extLst>
          </p:cNvPr>
          <p:cNvSpPr/>
          <p:nvPr/>
        </p:nvSpPr>
        <p:spPr>
          <a:xfrm>
            <a:off x="6592584" y="277059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78807-4139-584F-8037-C9C67507DC98}"/>
              </a:ext>
            </a:extLst>
          </p:cNvPr>
          <p:cNvSpPr/>
          <p:nvPr/>
        </p:nvSpPr>
        <p:spPr>
          <a:xfrm>
            <a:off x="6636567" y="286076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B33A1-DAE1-1143-93FF-A10F1B1DA1E0}"/>
              </a:ext>
            </a:extLst>
          </p:cNvPr>
          <p:cNvSpPr/>
          <p:nvPr/>
        </p:nvSpPr>
        <p:spPr>
          <a:xfrm>
            <a:off x="6631413" y="32820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TL=112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5B4C72-24CB-FD48-A62C-45FFB04CE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785" y="2636177"/>
            <a:ext cx="726896" cy="72689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A821B24-6B49-0649-B262-7A2BB4437B81}"/>
              </a:ext>
            </a:extLst>
          </p:cNvPr>
          <p:cNvSpPr/>
          <p:nvPr/>
        </p:nvSpPr>
        <p:spPr>
          <a:xfrm>
            <a:off x="7188485" y="384938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5D4845-6A4C-D24B-87CC-70F2E98ACD12}"/>
              </a:ext>
            </a:extLst>
          </p:cNvPr>
          <p:cNvSpPr/>
          <p:nvPr/>
        </p:nvSpPr>
        <p:spPr>
          <a:xfrm>
            <a:off x="7232468" y="393955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7671C-D0A9-844F-A5B2-051B91D988EB}"/>
              </a:ext>
            </a:extLst>
          </p:cNvPr>
          <p:cNvSpPr/>
          <p:nvPr/>
        </p:nvSpPr>
        <p:spPr>
          <a:xfrm>
            <a:off x="7227314" y="436079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TL=64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334BE1-8803-1845-89A5-BB64A9B1D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864" y="3735511"/>
            <a:ext cx="726896" cy="726896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B01AA04-E955-514A-A433-DA638BA76243}"/>
              </a:ext>
            </a:extLst>
          </p:cNvPr>
          <p:cNvSpPr/>
          <p:nvPr/>
        </p:nvSpPr>
        <p:spPr>
          <a:xfrm>
            <a:off x="6724436" y="527578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B5C794-4914-3C49-9445-D79909AE3D28}"/>
              </a:ext>
            </a:extLst>
          </p:cNvPr>
          <p:cNvSpPr/>
          <p:nvPr/>
        </p:nvSpPr>
        <p:spPr>
          <a:xfrm>
            <a:off x="6739309" y="534711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6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6560E-0C9E-B144-A9E1-42EB6908A174}"/>
              </a:ext>
            </a:extLst>
          </p:cNvPr>
          <p:cNvSpPr/>
          <p:nvPr/>
        </p:nvSpPr>
        <p:spPr>
          <a:xfrm>
            <a:off x="6775252" y="57683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2F93CE-2DBA-A344-B70B-1A74B573A27A}"/>
              </a:ext>
            </a:extLst>
          </p:cNvPr>
          <p:cNvSpPr/>
          <p:nvPr/>
        </p:nvSpPr>
        <p:spPr>
          <a:xfrm>
            <a:off x="5119955" y="532543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E6A51B-7640-EC49-BA93-642BB82C3DBE}"/>
              </a:ext>
            </a:extLst>
          </p:cNvPr>
          <p:cNvSpPr/>
          <p:nvPr/>
        </p:nvSpPr>
        <p:spPr>
          <a:xfrm>
            <a:off x="5134828" y="5396771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14EE5F-8464-8B44-8C26-32A1B87F9519}"/>
              </a:ext>
            </a:extLst>
          </p:cNvPr>
          <p:cNvSpPr/>
          <p:nvPr/>
        </p:nvSpPr>
        <p:spPr>
          <a:xfrm>
            <a:off x="5170771" y="581800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0D1E3B-AE48-2448-AFD4-EB3A9BAAEE37}"/>
              </a:ext>
            </a:extLst>
          </p:cNvPr>
          <p:cNvCxnSpPr>
            <a:cxnSpLocks/>
          </p:cNvCxnSpPr>
          <p:nvPr/>
        </p:nvCxnSpPr>
        <p:spPr>
          <a:xfrm flipH="1">
            <a:off x="6010382" y="5558319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BBFB0F8-11DE-0941-BC26-5F5710D83548}"/>
              </a:ext>
            </a:extLst>
          </p:cNvPr>
          <p:cNvSpPr/>
          <p:nvPr/>
        </p:nvSpPr>
        <p:spPr>
          <a:xfrm>
            <a:off x="3669586" y="467645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BC53E2-CD9F-DB4D-9361-0E15BB8EFEFF}"/>
              </a:ext>
            </a:extLst>
          </p:cNvPr>
          <p:cNvSpPr/>
          <p:nvPr/>
        </p:nvSpPr>
        <p:spPr>
          <a:xfrm>
            <a:off x="3684459" y="4747787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8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53603-094B-564B-87A4-748D77564AA2}"/>
              </a:ext>
            </a:extLst>
          </p:cNvPr>
          <p:cNvSpPr/>
          <p:nvPr/>
        </p:nvSpPr>
        <p:spPr>
          <a:xfrm>
            <a:off x="3720402" y="5169025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TL=59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E364AF-FF42-244E-B018-3AEDF3841197}"/>
              </a:ext>
            </a:extLst>
          </p:cNvPr>
          <p:cNvCxnSpPr>
            <a:cxnSpLocks/>
          </p:cNvCxnSpPr>
          <p:nvPr/>
        </p:nvCxnSpPr>
        <p:spPr>
          <a:xfrm flipH="1" flipV="1">
            <a:off x="4560014" y="4909335"/>
            <a:ext cx="556516" cy="402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6D36809-4FAA-1849-A7CA-BA3168FB2EE3}"/>
              </a:ext>
            </a:extLst>
          </p:cNvPr>
          <p:cNvSpPr/>
          <p:nvPr/>
        </p:nvSpPr>
        <p:spPr>
          <a:xfrm>
            <a:off x="3628489" y="572441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2B3855-8E52-C340-AFDD-0F3877004932}"/>
              </a:ext>
            </a:extLst>
          </p:cNvPr>
          <p:cNvSpPr/>
          <p:nvPr/>
        </p:nvSpPr>
        <p:spPr>
          <a:xfrm>
            <a:off x="3643362" y="5795750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9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1AF44F-84F8-D946-B206-E6512BC412F6}"/>
              </a:ext>
            </a:extLst>
          </p:cNvPr>
          <p:cNvSpPr/>
          <p:nvPr/>
        </p:nvSpPr>
        <p:spPr>
          <a:xfrm>
            <a:off x="3679305" y="621698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TL=48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D9B8F03-3F51-704C-AFA5-E063A02F5FDB}"/>
              </a:ext>
            </a:extLst>
          </p:cNvPr>
          <p:cNvCxnSpPr>
            <a:cxnSpLocks/>
          </p:cNvCxnSpPr>
          <p:nvPr/>
        </p:nvCxnSpPr>
        <p:spPr>
          <a:xfrm flipH="1">
            <a:off x="4518917" y="5630238"/>
            <a:ext cx="494872" cy="327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D5441B-DA41-F242-A5CB-207AC38D25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938" y="4555731"/>
            <a:ext cx="726896" cy="72689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8C86C6-352B-3C44-87CA-F8CAFB0C81D4}"/>
              </a:ext>
            </a:extLst>
          </p:cNvPr>
          <p:cNvCxnSpPr>
            <a:cxnSpLocks/>
          </p:cNvCxnSpPr>
          <p:nvPr/>
        </p:nvCxnSpPr>
        <p:spPr>
          <a:xfrm flipH="1" flipV="1">
            <a:off x="3184989" y="2815119"/>
            <a:ext cx="470899" cy="5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E57607B-F43C-4A48-978A-2FAE650C557D}"/>
              </a:ext>
            </a:extLst>
          </p:cNvPr>
          <p:cNvSpPr/>
          <p:nvPr/>
        </p:nvSpPr>
        <p:spPr>
          <a:xfrm>
            <a:off x="2524018" y="2030858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7EF173-F94D-B245-A5BA-5D60A1B18338}"/>
              </a:ext>
            </a:extLst>
          </p:cNvPr>
          <p:cNvSpPr/>
          <p:nvPr/>
        </p:nvSpPr>
        <p:spPr>
          <a:xfrm>
            <a:off x="2568001" y="2121025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2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0B722F-3F17-3D43-B0E6-2C66212EA415}"/>
              </a:ext>
            </a:extLst>
          </p:cNvPr>
          <p:cNvSpPr/>
          <p:nvPr/>
        </p:nvSpPr>
        <p:spPr>
          <a:xfrm>
            <a:off x="2532026" y="26244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9E1A4E-B30B-4A43-AF78-E2357B648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397" y="1978630"/>
            <a:ext cx="726896" cy="726896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85329F2-DDBB-994D-834D-63E6F5DBC02F}"/>
              </a:ext>
            </a:extLst>
          </p:cNvPr>
          <p:cNvSpPr/>
          <p:nvPr/>
        </p:nvSpPr>
        <p:spPr>
          <a:xfrm>
            <a:off x="2005173" y="5755240"/>
            <a:ext cx="791110" cy="534256"/>
          </a:xfrm>
          <a:prstGeom prst="ellipse">
            <a:avLst/>
          </a:prstGeom>
          <a:noFill/>
          <a:ln w="28575">
            <a:solidFill>
              <a:srgbClr val="23F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24A85C-E1ED-6243-99F2-684962D95C3B}"/>
              </a:ext>
            </a:extLst>
          </p:cNvPr>
          <p:cNvSpPr/>
          <p:nvPr/>
        </p:nvSpPr>
        <p:spPr>
          <a:xfrm>
            <a:off x="2020046" y="5826573"/>
            <a:ext cx="76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 7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8654F6-05A1-C448-AE61-186043A4BC4F}"/>
              </a:ext>
            </a:extLst>
          </p:cNvPr>
          <p:cNvSpPr/>
          <p:nvPr/>
        </p:nvSpPr>
        <p:spPr>
          <a:xfrm>
            <a:off x="2055989" y="624781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TL=32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0A4E0-647C-0446-B280-C93C2E6B15E6}"/>
              </a:ext>
            </a:extLst>
          </p:cNvPr>
          <p:cNvCxnSpPr>
            <a:cxnSpLocks/>
          </p:cNvCxnSpPr>
          <p:nvPr/>
        </p:nvCxnSpPr>
        <p:spPr>
          <a:xfrm flipH="1">
            <a:off x="2895600" y="5988121"/>
            <a:ext cx="616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4FF38F4-F60A-CC48-ACB0-7C89611F67C7}"/>
              </a:ext>
            </a:extLst>
          </p:cNvPr>
          <p:cNvSpPr/>
          <p:nvPr/>
        </p:nvSpPr>
        <p:spPr>
          <a:xfrm>
            <a:off x="2024009" y="4561727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E18A3B-0597-9E49-AB29-5A24E672FD96}"/>
              </a:ext>
            </a:extLst>
          </p:cNvPr>
          <p:cNvSpPr/>
          <p:nvPr/>
        </p:nvSpPr>
        <p:spPr>
          <a:xfrm>
            <a:off x="2038882" y="4633060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Tree10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09A002-FC66-FA45-8A81-E9025B9A5418}"/>
              </a:ext>
            </a:extLst>
          </p:cNvPr>
          <p:cNvSpPr/>
          <p:nvPr/>
        </p:nvSpPr>
        <p:spPr>
          <a:xfrm>
            <a:off x="2054276" y="507484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TL=55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585422-E405-E04A-A3F5-67027D8890D9}"/>
              </a:ext>
            </a:extLst>
          </p:cNvPr>
          <p:cNvCxnSpPr>
            <a:cxnSpLocks/>
          </p:cNvCxnSpPr>
          <p:nvPr/>
        </p:nvCxnSpPr>
        <p:spPr>
          <a:xfrm flipV="1">
            <a:off x="2380180" y="5431605"/>
            <a:ext cx="0" cy="229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A01DC4B-C086-6D44-8C88-3D6F3CF59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538" y="4441002"/>
            <a:ext cx="726896" cy="72689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120C5C86-9140-EC4C-93E2-C55A694B3649}"/>
              </a:ext>
            </a:extLst>
          </p:cNvPr>
          <p:cNvSpPr/>
          <p:nvPr/>
        </p:nvSpPr>
        <p:spPr>
          <a:xfrm>
            <a:off x="1046251" y="4673030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0582C4-13FD-FD45-8E04-6B1ED8500907}"/>
              </a:ext>
            </a:extLst>
          </p:cNvPr>
          <p:cNvSpPr/>
          <p:nvPr/>
        </p:nvSpPr>
        <p:spPr>
          <a:xfrm>
            <a:off x="1061124" y="4744363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Tree12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B9809E-DBE4-9E4A-99CC-E79137095BE5}"/>
              </a:ext>
            </a:extLst>
          </p:cNvPr>
          <p:cNvSpPr/>
          <p:nvPr/>
        </p:nvSpPr>
        <p:spPr>
          <a:xfrm>
            <a:off x="1076518" y="5186151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TL=57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0A59DA-9A9A-6A43-A55E-EBF77E0D5E11}"/>
              </a:ext>
            </a:extLst>
          </p:cNvPr>
          <p:cNvCxnSpPr>
            <a:cxnSpLocks/>
          </p:cNvCxnSpPr>
          <p:nvPr/>
        </p:nvCxnSpPr>
        <p:spPr>
          <a:xfrm flipH="1" flipV="1">
            <a:off x="1705510" y="5609690"/>
            <a:ext cx="226032" cy="23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011FFF9B-5C36-074E-9F9D-204310420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05" y="4552307"/>
            <a:ext cx="726896" cy="726896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90843BD-7CF2-4141-A083-825098514608}"/>
              </a:ext>
            </a:extLst>
          </p:cNvPr>
          <p:cNvSpPr/>
          <p:nvPr/>
        </p:nvSpPr>
        <p:spPr>
          <a:xfrm>
            <a:off x="479460" y="5575444"/>
            <a:ext cx="791110" cy="534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9D25A4-5614-454B-8BD2-3FBC719BCF21}"/>
              </a:ext>
            </a:extLst>
          </p:cNvPr>
          <p:cNvSpPr/>
          <p:nvPr/>
        </p:nvSpPr>
        <p:spPr>
          <a:xfrm>
            <a:off x="494333" y="5646777"/>
            <a:ext cx="82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Tree11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C1CCC0B-1405-2D49-A850-BA6514587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" y="5464993"/>
            <a:ext cx="726896" cy="72689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D8E996A-83D8-E741-8A69-E7FF305F6DA1}"/>
              </a:ext>
            </a:extLst>
          </p:cNvPr>
          <p:cNvCxnSpPr>
            <a:cxnSpLocks/>
          </p:cNvCxnSpPr>
          <p:nvPr/>
        </p:nvCxnSpPr>
        <p:spPr>
          <a:xfrm flipH="1">
            <a:off x="1559959" y="5967573"/>
            <a:ext cx="351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BA5F588-C2C7-6D42-A8F7-164614076410}"/>
              </a:ext>
            </a:extLst>
          </p:cNvPr>
          <p:cNvSpPr/>
          <p:nvPr/>
        </p:nvSpPr>
        <p:spPr>
          <a:xfrm>
            <a:off x="499453" y="6170758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TL=68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23EB6-904F-584E-851E-4F37387430F5}"/>
              </a:ext>
            </a:extLst>
          </p:cNvPr>
          <p:cNvSpPr/>
          <p:nvPr/>
        </p:nvSpPr>
        <p:spPr>
          <a:xfrm>
            <a:off x="4617680" y="6406878"/>
            <a:ext cx="441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*NOTE: There may be multiple “best” trees!!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5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131B6-21AD-2346-9260-FB43C49C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114"/>
            <a:ext cx="9137827" cy="60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9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647379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A4045B-0346-014F-A4F7-D883A3CF78CF}"/>
              </a:ext>
            </a:extLst>
          </p:cNvPr>
          <p:cNvSpPr/>
          <p:nvPr/>
        </p:nvSpPr>
        <p:spPr>
          <a:xfrm>
            <a:off x="4683304" y="3256908"/>
            <a:ext cx="1758593" cy="79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1D9F62D-DD8E-C841-B6EF-E243666279E7}"/>
              </a:ext>
            </a:extLst>
          </p:cNvPr>
          <p:cNvSpPr/>
          <p:nvPr/>
        </p:nvSpPr>
        <p:spPr>
          <a:xfrm rot="17482279">
            <a:off x="4230493" y="4000995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2E6C07-DC4F-D948-A37D-42D3FDA71C1A}"/>
              </a:ext>
            </a:extLst>
          </p:cNvPr>
          <p:cNvSpPr/>
          <p:nvPr/>
        </p:nvSpPr>
        <p:spPr>
          <a:xfrm rot="2950334">
            <a:off x="5047930" y="4008741"/>
            <a:ext cx="568936" cy="22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8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0E6FBA-B391-4F47-90B7-40AA08146992}"/>
              </a:ext>
            </a:extLst>
          </p:cNvPr>
          <p:cNvSpPr/>
          <p:nvPr/>
        </p:nvSpPr>
        <p:spPr>
          <a:xfrm>
            <a:off x="308225" y="1181528"/>
            <a:ext cx="6462445" cy="201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A26421-296A-D54B-AD00-DB4518F42D67}"/>
              </a:ext>
            </a:extLst>
          </p:cNvPr>
          <p:cNvSpPr/>
          <p:nvPr/>
        </p:nvSpPr>
        <p:spPr>
          <a:xfrm>
            <a:off x="3068550" y="3770615"/>
            <a:ext cx="804808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A5B550-B9A5-B14C-8B92-E2F671142EBB}"/>
              </a:ext>
            </a:extLst>
          </p:cNvPr>
          <p:cNvSpPr/>
          <p:nvPr/>
        </p:nvSpPr>
        <p:spPr>
          <a:xfrm>
            <a:off x="128428" y="3532597"/>
            <a:ext cx="1597629" cy="390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3A2958-67C1-8247-9F1F-9692098CC0D0}"/>
              </a:ext>
            </a:extLst>
          </p:cNvPr>
          <p:cNvSpPr/>
          <p:nvPr/>
        </p:nvSpPr>
        <p:spPr>
          <a:xfrm rot="2459747">
            <a:off x="773987" y="4058293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0BF72D-CD16-1742-A501-50E1B0E8F9D0}"/>
              </a:ext>
            </a:extLst>
          </p:cNvPr>
          <p:cNvSpPr/>
          <p:nvPr/>
        </p:nvSpPr>
        <p:spPr>
          <a:xfrm rot="17525810">
            <a:off x="1614756" y="352232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F2ADF-6B06-C541-80BC-DC2C98619C41}"/>
              </a:ext>
            </a:extLst>
          </p:cNvPr>
          <p:cNvSpPr/>
          <p:nvPr/>
        </p:nvSpPr>
        <p:spPr>
          <a:xfrm rot="3933463">
            <a:off x="2568541" y="3376775"/>
            <a:ext cx="1075361" cy="2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BEC221-A95B-9C45-AF83-1FCB120B060A}"/>
              </a:ext>
            </a:extLst>
          </p:cNvPr>
          <p:cNvSpPr/>
          <p:nvPr/>
        </p:nvSpPr>
        <p:spPr>
          <a:xfrm rot="17482279">
            <a:off x="3091773" y="4495867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7F7B14-7574-304D-BC10-146BAD50AC7E}"/>
              </a:ext>
            </a:extLst>
          </p:cNvPr>
          <p:cNvSpPr/>
          <p:nvPr/>
        </p:nvSpPr>
        <p:spPr>
          <a:xfrm rot="20016751">
            <a:off x="5636339" y="3978734"/>
            <a:ext cx="897350" cy="23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2E1F7A-91EE-BB49-B923-704743872B9D}"/>
              </a:ext>
            </a:extLst>
          </p:cNvPr>
          <p:cNvSpPr/>
          <p:nvPr/>
        </p:nvSpPr>
        <p:spPr>
          <a:xfrm rot="3507963">
            <a:off x="4017803" y="4539255"/>
            <a:ext cx="621229" cy="190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6118E-BF2B-A646-8291-9A9427F9467E}"/>
              </a:ext>
            </a:extLst>
          </p:cNvPr>
          <p:cNvSpPr/>
          <p:nvPr/>
        </p:nvSpPr>
        <p:spPr>
          <a:xfrm>
            <a:off x="5461873" y="2410413"/>
            <a:ext cx="2449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Branch swapping to traverse hills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219604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Tree space as a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4C05-F44F-8A4F-AFBC-E3FB15D7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14"/>
            <a:ext cx="9144000" cy="5189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ACEE9-CB4D-A44C-8231-09C6232CFAB8}"/>
              </a:ext>
            </a:extLst>
          </p:cNvPr>
          <p:cNvSpPr/>
          <p:nvPr/>
        </p:nvSpPr>
        <p:spPr>
          <a:xfrm>
            <a:off x="5081728" y="1167240"/>
            <a:ext cx="391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Success in finding “global optimum” depends on where you start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01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047"/>
          </a:xfrm>
        </p:spPr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Maximum Parsimony, one character matrix can lead to multiple equally parsimonious trees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667000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2"/>
            <a:endCxn id="16" idx="0"/>
          </p:cNvCxnSpPr>
          <p:nvPr/>
        </p:nvCxnSpPr>
        <p:spPr>
          <a:xfrm flipH="1">
            <a:off x="2705100" y="3629025"/>
            <a:ext cx="1428750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7" idx="0"/>
          </p:cNvCxnSpPr>
          <p:nvPr/>
        </p:nvCxnSpPr>
        <p:spPr>
          <a:xfrm>
            <a:off x="4133850" y="3629025"/>
            <a:ext cx="1492895" cy="101917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4648200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029200" y="2819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4953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</p:spTree>
    <p:extLst>
      <p:ext uri="{BB962C8B-B14F-4D97-AF65-F5344CB8AC3E}">
        <p14:creationId xmlns:p14="http://schemas.microsoft.com/office/powerpoint/2010/main" val="4246528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Equally Parsimonious Trees</a:t>
            </a:r>
          </a:p>
        </p:txBody>
      </p:sp>
      <p:cxnSp>
        <p:nvCxnSpPr>
          <p:cNvPr id="5" name="Straight Arrow Connector 4"/>
          <p:cNvCxnSpPr>
            <a:stCxn id="16" idx="2"/>
            <a:endCxn id="14" idx="0"/>
          </p:cNvCxnSpPr>
          <p:nvPr/>
        </p:nvCxnSpPr>
        <p:spPr>
          <a:xfrm>
            <a:off x="1251777" y="3248838"/>
            <a:ext cx="3122897" cy="127122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2"/>
            <a:endCxn id="14" idx="0"/>
          </p:cNvCxnSpPr>
          <p:nvPr/>
        </p:nvCxnSpPr>
        <p:spPr>
          <a:xfrm>
            <a:off x="3200400" y="3219322"/>
            <a:ext cx="1174274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159804"/>
            <a:ext cx="1741553" cy="10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14600" y="1761164"/>
            <a:ext cx="475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Parsimonious Trees</a:t>
            </a:r>
          </a:p>
        </p:txBody>
      </p:sp>
      <p:pic>
        <p:nvPicPr>
          <p:cNvPr id="12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4359" y="2189320"/>
            <a:ext cx="1672082" cy="10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520059"/>
            <a:ext cx="2805747" cy="17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 flipH="1">
            <a:off x="4374674" y="3219322"/>
            <a:ext cx="728567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4" idx="0"/>
          </p:cNvCxnSpPr>
          <p:nvPr/>
        </p:nvCxnSpPr>
        <p:spPr>
          <a:xfrm flipH="1">
            <a:off x="4374674" y="3219322"/>
            <a:ext cx="2635726" cy="130073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9800" y="492256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Majority Rule Consensus Tree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1747" y="510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5800" y="5421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11633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Exploring tree space: In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870349" y="1840842"/>
            <a:ext cx="80065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 replicate heuristic searches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TBR branch-swapping or most rigorous option available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Lots and lots of random starting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7266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C581108-1C0B-F148-9EED-801F4D9F7D2F}"/>
              </a:ext>
            </a:extLst>
          </p:cNvPr>
          <p:cNvSpPr txBox="1">
            <a:spLocks/>
          </p:cNvSpPr>
          <p:nvPr/>
        </p:nvSpPr>
        <p:spPr>
          <a:xfrm>
            <a:off x="946156" y="172262"/>
            <a:ext cx="7550572" cy="834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Evaluating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CA1EA-EF57-0A45-BD15-482D54905AA7}"/>
              </a:ext>
            </a:extLst>
          </p:cNvPr>
          <p:cNvSpPr/>
          <p:nvPr/>
        </p:nvSpPr>
        <p:spPr>
          <a:xfrm>
            <a:off x="369870" y="1140431"/>
            <a:ext cx="850700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Given a ”best tree”, how to evaluate support?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Non-parametric </a:t>
            </a:r>
            <a:r>
              <a:rPr lang="en-US" sz="3200" dirty="0">
                <a:solidFill>
                  <a:srgbClr val="FF0000"/>
                </a:solidFill>
              </a:rPr>
              <a:t>bootstrapping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2800" b="1" dirty="0"/>
              <a:t>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Randomly resample (with replacement) the columns of your character matrix to make a </a:t>
            </a:r>
            <a:r>
              <a:rPr lang="en-US" sz="2800" dirty="0" err="1"/>
              <a:t>pseudoreplicate</a:t>
            </a:r>
            <a:r>
              <a:rPr lang="en-US" sz="2800" dirty="0"/>
              <a:t> data set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Build a new tree from each </a:t>
            </a:r>
            <a:r>
              <a:rPr lang="en-US" sz="2800" dirty="0" err="1"/>
              <a:t>pseudoreplicate</a:t>
            </a:r>
            <a:endParaRPr lang="en-US" sz="2800" dirty="0"/>
          </a:p>
          <a:p>
            <a:pPr marL="731520" lvl="1" indent="-457200">
              <a:buFont typeface="+mj-lt"/>
              <a:buAutoNum type="arabicPeriod"/>
            </a:pPr>
            <a:r>
              <a:rPr lang="en-US" sz="2800" dirty="0"/>
              <a:t>Repeat 100 to 1000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680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3935"/>
          </a:xfrm>
        </p:spPr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933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36861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5362575"/>
            <a:ext cx="17145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3418564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1" y="5192899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983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Character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Pseudoreplicate Matrices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1078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12" name="Straight Arrow Connector 11"/>
          <p:cNvCxnSpPr>
            <a:stCxn id="1025" idx="3"/>
            <a:endCxn id="1026" idx="1"/>
          </p:cNvCxnSpPr>
          <p:nvPr/>
        </p:nvCxnSpPr>
        <p:spPr>
          <a:xfrm flipV="1">
            <a:off x="2019300" y="2414588"/>
            <a:ext cx="1600200" cy="17526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5" idx="3"/>
            <a:endCxn id="1027" idx="1"/>
          </p:cNvCxnSpPr>
          <p:nvPr/>
        </p:nvCxnSpPr>
        <p:spPr>
          <a:xfrm>
            <a:off x="2019300" y="4167188"/>
            <a:ext cx="16002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5" idx="3"/>
            <a:endCxn id="1028" idx="1"/>
          </p:cNvCxnSpPr>
          <p:nvPr/>
        </p:nvCxnSpPr>
        <p:spPr>
          <a:xfrm>
            <a:off x="2019300" y="4167188"/>
            <a:ext cx="1600200" cy="16764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27" idx="3"/>
          </p:cNvCxnSpPr>
          <p:nvPr/>
        </p:nvCxnSpPr>
        <p:spPr>
          <a:xfrm flipV="1">
            <a:off x="5334000" y="4167187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1585" y="2414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60377" y="5843588"/>
            <a:ext cx="685800" cy="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Internal nodes</a:t>
            </a:r>
            <a:r>
              <a:rPr lang="en-US" sz="2800" dirty="0"/>
              <a:t>: Hypothetical ancestors; terminal nodes are </a:t>
            </a:r>
            <a:r>
              <a:rPr lang="en-US" sz="2800" i="1" dirty="0"/>
              <a:t>descended</a:t>
            </a:r>
            <a:r>
              <a:rPr lang="en-US" sz="2800" dirty="0"/>
              <a:t> from these ancestors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Oval 38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584333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5580"/>
          </a:xfrm>
        </p:spPr>
        <p:txBody>
          <a:bodyPr/>
          <a:lstStyle/>
          <a:p>
            <a:r>
              <a:rPr lang="en-US" dirty="0"/>
              <a:t>Bootstrapping Values</a:t>
            </a:r>
          </a:p>
        </p:txBody>
      </p:sp>
      <p:pic>
        <p:nvPicPr>
          <p:cNvPr id="1029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806268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596463"/>
            <a:ext cx="2514600" cy="15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eve\Dropbox\Lab 5\par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1" y="5370798"/>
            <a:ext cx="2414290" cy="14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5646" y="1447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Bootstrap Trees</a:t>
            </a:r>
          </a:p>
        </p:txBody>
      </p:sp>
      <p:cxnSp>
        <p:nvCxnSpPr>
          <p:cNvPr id="28" name="Straight Arrow Connector 27"/>
          <p:cNvCxnSpPr>
            <a:stCxn id="13" idx="3"/>
            <a:endCxn id="22" idx="1"/>
          </p:cNvCxnSpPr>
          <p:nvPr/>
        </p:nvCxnSpPr>
        <p:spPr>
          <a:xfrm>
            <a:off x="2857500" y="4382682"/>
            <a:ext cx="2989385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29" idx="3"/>
            <a:endCxn id="22" idx="1"/>
          </p:cNvCxnSpPr>
          <p:nvPr/>
        </p:nvCxnSpPr>
        <p:spPr>
          <a:xfrm>
            <a:off x="2819400" y="2592487"/>
            <a:ext cx="3027485" cy="179019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30" idx="3"/>
            <a:endCxn id="22" idx="1"/>
          </p:cNvCxnSpPr>
          <p:nvPr/>
        </p:nvCxnSpPr>
        <p:spPr>
          <a:xfrm flipV="1">
            <a:off x="2757191" y="4382682"/>
            <a:ext cx="3089694" cy="173171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5" descr="C:\Users\Steve\Dropbox\Lab 5\par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6885" y="3390214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229600" y="4038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00" y="4431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81800" y="4750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3461" y="5410200"/>
            <a:ext cx="414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representing percentage of bootstrap trees agreeing with “best tree” are then used to annotate nodes in tree</a:t>
            </a:r>
          </a:p>
        </p:txBody>
      </p:sp>
    </p:spTree>
    <p:extLst>
      <p:ext uri="{BB962C8B-B14F-4D97-AF65-F5344CB8AC3E}">
        <p14:creationId xmlns:p14="http://schemas.microsoft.com/office/powerpoint/2010/main" val="2886752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the percent of bootstrap trees in which a certain node or branch was found to exist.</a:t>
            </a:r>
          </a:p>
          <a:p>
            <a:endParaRPr lang="en-US" sz="2400" dirty="0"/>
          </a:p>
          <a:p>
            <a:pPr lvl="1"/>
            <a:r>
              <a:rPr lang="en-US" sz="2000" dirty="0"/>
              <a:t>e.g., “Node has 75% bootstrap support.”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Values under ~70-80 are generally considered “poor”</a:t>
            </a:r>
          </a:p>
        </p:txBody>
      </p:sp>
      <p:pic>
        <p:nvPicPr>
          <p:cNvPr id="4" name="Picture 5" descr="C:\Users\Steve\Dropbox\Lab 5\pars1.png">
            <a:extLst>
              <a:ext uri="{FF2B5EF4-FFF2-40B4-BE49-F238E27FC236}">
                <a16:creationId xmlns:a16="http://schemas.microsoft.com/office/drawing/2014/main" id="{6F66D3B5-7C4C-1941-A7BE-36FDF817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52" y="4307709"/>
            <a:ext cx="3174254" cy="19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9C2FA-9560-BB40-9DC2-C87EF42DAB87}"/>
              </a:ext>
            </a:extLst>
          </p:cNvPr>
          <p:cNvSpPr txBox="1"/>
          <p:nvPr/>
        </p:nvSpPr>
        <p:spPr>
          <a:xfrm>
            <a:off x="3013667" y="495609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576FF-F342-E546-9A63-CBE50EA4B1CD}"/>
              </a:ext>
            </a:extLst>
          </p:cNvPr>
          <p:cNvSpPr txBox="1"/>
          <p:nvPr/>
        </p:nvSpPr>
        <p:spPr>
          <a:xfrm>
            <a:off x="2404067" y="53487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1AE04-94E3-874B-8713-3E88E90BCEDE}"/>
              </a:ext>
            </a:extLst>
          </p:cNvPr>
          <p:cNvSpPr txBox="1"/>
          <p:nvPr/>
        </p:nvSpPr>
        <p:spPr>
          <a:xfrm>
            <a:off x="1565867" y="566818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7DAC3-D350-884E-9C40-47E7E7F21821}"/>
              </a:ext>
            </a:extLst>
          </p:cNvPr>
          <p:cNvCxnSpPr>
            <a:stCxn id="9" idx="1"/>
            <a:endCxn id="6" idx="2"/>
          </p:cNvCxnSpPr>
          <p:nvPr/>
        </p:nvCxnSpPr>
        <p:spPr>
          <a:xfrm flipH="1" flipV="1">
            <a:off x="2746967" y="5718095"/>
            <a:ext cx="3022259" cy="29381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02DBC0-F0F1-BE43-A422-11951CD87E7E}"/>
              </a:ext>
            </a:extLst>
          </p:cNvPr>
          <p:cNvSpPr txBox="1"/>
          <p:nvPr/>
        </p:nvSpPr>
        <p:spPr>
          <a:xfrm>
            <a:off x="5769226" y="5550245"/>
            <a:ext cx="319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values are derived from </a:t>
            </a:r>
            <a:r>
              <a:rPr lang="en-US" dirty="0" err="1"/>
              <a:t>pseudoreplicates</a:t>
            </a:r>
            <a:r>
              <a:rPr lang="en-US" dirty="0"/>
              <a:t> (not the original data matrix) </a:t>
            </a:r>
          </a:p>
        </p:txBody>
      </p:sp>
    </p:spTree>
    <p:extLst>
      <p:ext uri="{BB962C8B-B14F-4D97-AF65-F5344CB8AC3E}">
        <p14:creationId xmlns:p14="http://schemas.microsoft.com/office/powerpoint/2010/main" val="3408613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Today’s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/>
              <a:t>Data file contains a variety of lizards, snakes, and tuatara</a:t>
            </a:r>
          </a:p>
          <a:p>
            <a:endParaRPr lang="en-US" sz="2800"/>
          </a:p>
          <a:p>
            <a:r>
              <a:rPr lang="en-US" sz="2800"/>
              <a:t>Data borrowed from Douglas et al. 2010:</a:t>
            </a:r>
          </a:p>
          <a:p>
            <a:pPr lvl="1"/>
            <a:r>
              <a:rPr lang="en-US" sz="2400"/>
              <a:t>“Conservation phylogenetics of helodermatid lizards using multiple molecular markers and a supertree approach”</a:t>
            </a:r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endParaRPr lang="en-US" sz="2800" dirty="0"/>
          </a:p>
        </p:txBody>
      </p:sp>
      <p:pic>
        <p:nvPicPr>
          <p:cNvPr id="4" name="Picture 2" descr="http://upload.wikimedia.org/wikipedia/commons/a/ab/Gila_monster2.JPG">
            <a:extLst>
              <a:ext uri="{FF2B5EF4-FFF2-40B4-BE49-F238E27FC236}">
                <a16:creationId xmlns:a16="http://schemas.microsoft.com/office/drawing/2014/main" id="{99D65902-0EC3-D145-9F34-CCF1DA06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937" y="4470866"/>
            <a:ext cx="2902487" cy="21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aliforniaherps.com/lizards/images/hscinctumasdm8092.jpg">
            <a:extLst>
              <a:ext uri="{FF2B5EF4-FFF2-40B4-BE49-F238E27FC236}">
                <a16:creationId xmlns:a16="http://schemas.microsoft.com/office/drawing/2014/main" id="{84042D61-16E0-AE42-AA84-A40DF54E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7049" y="4448710"/>
            <a:ext cx="3401018" cy="21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9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 - lizards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4038600" cy="26995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755" y="1673225"/>
            <a:ext cx="3535489" cy="471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8" y="3733800"/>
            <a:ext cx="4035902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Outgroups:</a:t>
            </a:r>
            <a:br>
              <a:rPr lang="en-US" sz="4000" dirty="0"/>
            </a:br>
            <a:r>
              <a:rPr lang="en-US" sz="4000" dirty="0"/>
              <a:t>Snakes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Order: </a:t>
            </a:r>
            <a:r>
              <a:rPr lang="en-US" sz="2800" dirty="0" err="1"/>
              <a:t>Squamata</a:t>
            </a:r>
            <a:endParaRPr lang="en-US" sz="2800" dirty="0"/>
          </a:p>
          <a:p>
            <a:r>
              <a:rPr lang="en-US" sz="2800" dirty="0"/>
              <a:t>Suborder: </a:t>
            </a:r>
            <a:r>
              <a:rPr lang="en-US" sz="2800" dirty="0" err="1"/>
              <a:t>Serpentes</a:t>
            </a:r>
            <a:endParaRPr lang="en-US" sz="2800" dirty="0"/>
          </a:p>
        </p:txBody>
      </p:sp>
      <p:pic>
        <p:nvPicPr>
          <p:cNvPr id="12290" name="Picture 2" descr="http://upload.wikimedia.org/wikipedia/commons/9/90/Boa_constrictor,_Va%C5%88kovka,_Brno_(2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7103" y="317643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32" y="3188414"/>
            <a:ext cx="4035902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3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Sphenodon</a:t>
            </a:r>
            <a:r>
              <a:rPr lang="en-US" sz="4000" dirty="0"/>
              <a:t> </a:t>
            </a:r>
            <a:r>
              <a:rPr lang="en-US" sz="4000" dirty="0" err="1"/>
              <a:t>punctatus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Order: </a:t>
            </a:r>
            <a:r>
              <a:rPr lang="en-US" sz="2400" dirty="0" err="1"/>
              <a:t>Rhynchocephalia</a:t>
            </a:r>
            <a:endParaRPr lang="en-US" sz="2400" dirty="0"/>
          </a:p>
          <a:p>
            <a:r>
              <a:rPr lang="en-US" sz="2400" dirty="0"/>
              <a:t>Family: </a:t>
            </a:r>
            <a:r>
              <a:rPr lang="en-US" sz="2400" dirty="0" err="1"/>
              <a:t>Sphenodontidae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Only members of their order</a:t>
            </a:r>
          </a:p>
          <a:p>
            <a:endParaRPr lang="en-US" sz="2400" dirty="0"/>
          </a:p>
          <a:p>
            <a:r>
              <a:rPr lang="en-US" sz="2400" dirty="0"/>
              <a:t>Endemic to New Zealand</a:t>
            </a:r>
          </a:p>
        </p:txBody>
      </p:sp>
      <p:pic>
        <p:nvPicPr>
          <p:cNvPr id="11268" name="Picture 4" descr="http://upload.wikimedia.org/wikipedia/commons/7/75/Sphenodon_punctatus_in_Waikanae%2C_New_Zealan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517775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26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Update class materials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FF0000"/>
                </a:solidFill>
                <a:cs typeface="Courier New" panose="02070309020205020404" pitchFamily="49" charset="0"/>
              </a:rPr>
              <a:t>Download lab5.tar.gz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lab5.tar.gz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Root</a:t>
            </a:r>
            <a:r>
              <a:rPr lang="en-US" sz="2800" dirty="0"/>
              <a:t>: Common ancestor of all nodes in the tree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00332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02" y="241837"/>
            <a:ext cx="7886700" cy="1083530"/>
          </a:xfrm>
        </p:spPr>
        <p:txBody>
          <a:bodyPr>
            <a:noAutofit/>
          </a:bodyPr>
          <a:lstStyle/>
          <a:p>
            <a:r>
              <a:rPr lang="en-US" sz="2800" b="1" dirty="0"/>
              <a:t>Clade</a:t>
            </a:r>
            <a:r>
              <a:rPr lang="en-US" sz="2800" dirty="0"/>
              <a:t>: Group including an ancestral node and all of its descendants (=</a:t>
            </a:r>
            <a:r>
              <a:rPr lang="en-US" sz="2800" i="1" dirty="0" err="1"/>
              <a:t>monophyly</a:t>
            </a:r>
            <a:r>
              <a:rPr lang="en-US" sz="2800" dirty="0"/>
              <a:t>)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995" y="2902449"/>
            <a:ext cx="6248629" cy="359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 29"/>
          <p:cNvSpPr/>
          <p:nvPr/>
        </p:nvSpPr>
        <p:spPr>
          <a:xfrm>
            <a:off x="4776595" y="5357382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504563" y="3640904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9673" y="4735957"/>
            <a:ext cx="12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Branch (edge)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1633589" y="4548536"/>
            <a:ext cx="1082213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921077" y="4203843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60579" y="3643900"/>
            <a:ext cx="307632" cy="3063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34975" y="2774022"/>
            <a:ext cx="1710219" cy="12328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75147B-3347-874A-B139-499DE388C1EE}"/>
              </a:ext>
            </a:extLst>
          </p:cNvPr>
          <p:cNvSpPr/>
          <p:nvPr/>
        </p:nvSpPr>
        <p:spPr>
          <a:xfrm>
            <a:off x="3656909" y="299191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B8D639-D8E7-244B-BA32-5F7D8FBB961C}"/>
              </a:ext>
            </a:extLst>
          </p:cNvPr>
          <p:cNvSpPr/>
          <p:nvPr/>
        </p:nvSpPr>
        <p:spPr>
          <a:xfrm>
            <a:off x="2494217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1353785" y="2969658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21875B-4A8E-4145-9918-06AD7AC72143}"/>
              </a:ext>
            </a:extLst>
          </p:cNvPr>
          <p:cNvSpPr/>
          <p:nvPr/>
        </p:nvSpPr>
        <p:spPr>
          <a:xfrm>
            <a:off x="4805903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021F85-00DB-AE4F-B59B-8E000A23EAE1}"/>
              </a:ext>
            </a:extLst>
          </p:cNvPr>
          <p:cNvSpPr/>
          <p:nvPr/>
        </p:nvSpPr>
        <p:spPr>
          <a:xfrm>
            <a:off x="5936060" y="2979933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C5EAC4E-44EB-2146-A855-D324B55B9310}"/>
              </a:ext>
            </a:extLst>
          </p:cNvPr>
          <p:cNvSpPr/>
          <p:nvPr/>
        </p:nvSpPr>
        <p:spPr>
          <a:xfrm>
            <a:off x="7086765" y="2969659"/>
            <a:ext cx="307632" cy="306394"/>
          </a:xfrm>
          <a:prstGeom prst="ellipse">
            <a:avLst/>
          </a:prstGeom>
          <a:solidFill>
            <a:srgbClr val="B57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9CF2DF-409A-704F-8A4C-7C0DCA47F7A3}"/>
              </a:ext>
            </a:extLst>
          </p:cNvPr>
          <p:cNvSpPr txBox="1"/>
          <p:nvPr/>
        </p:nvSpPr>
        <p:spPr>
          <a:xfrm>
            <a:off x="6029021" y="5011647"/>
            <a:ext cx="2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Internal node (hypothetical ancestor)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15F4F9-FC7D-234A-A50A-15973E5952E5}"/>
              </a:ext>
            </a:extLst>
          </p:cNvPr>
          <p:cNvCxnSpPr>
            <a:cxnSpLocks/>
          </p:cNvCxnSpPr>
          <p:nvPr/>
        </p:nvCxnSpPr>
        <p:spPr>
          <a:xfrm flipH="1">
            <a:off x="5095983" y="5599415"/>
            <a:ext cx="16438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B660A7-69C8-DF47-B096-0AEB8C5B14F3}"/>
              </a:ext>
            </a:extLst>
          </p:cNvPr>
          <p:cNvCxnSpPr>
            <a:cxnSpLocks/>
          </p:cNvCxnSpPr>
          <p:nvPr/>
        </p:nvCxnSpPr>
        <p:spPr>
          <a:xfrm flipH="1" flipV="1">
            <a:off x="6082302" y="4623370"/>
            <a:ext cx="657545" cy="996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B698AA-AF20-0242-9EC7-9C5789CC89FE}"/>
              </a:ext>
            </a:extLst>
          </p:cNvPr>
          <p:cNvCxnSpPr>
            <a:cxnSpLocks/>
          </p:cNvCxnSpPr>
          <p:nvPr/>
        </p:nvCxnSpPr>
        <p:spPr>
          <a:xfrm flipH="1">
            <a:off x="5155916" y="2332233"/>
            <a:ext cx="751724" cy="6455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7EA206E-64C4-E140-999E-B4F3A4F0D3BF}"/>
              </a:ext>
            </a:extLst>
          </p:cNvPr>
          <p:cNvSpPr txBox="1"/>
          <p:nvPr/>
        </p:nvSpPr>
        <p:spPr>
          <a:xfrm>
            <a:off x="4434815" y="1711931"/>
            <a:ext cx="258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Terminal node (leaf)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1AA504-9A11-9045-814D-092A10BA2EA1}"/>
              </a:ext>
            </a:extLst>
          </p:cNvPr>
          <p:cNvSpPr txBox="1"/>
          <p:nvPr/>
        </p:nvSpPr>
        <p:spPr>
          <a:xfrm>
            <a:off x="2774022" y="2254748"/>
            <a:ext cx="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Clade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9971B17-6654-2A47-9FB0-CD1639F24D1C}"/>
              </a:ext>
            </a:extLst>
          </p:cNvPr>
          <p:cNvSpPr/>
          <p:nvPr/>
        </p:nvSpPr>
        <p:spPr>
          <a:xfrm>
            <a:off x="4177894" y="5901647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4E3A9-1129-8F40-B4CB-3EBC94C9F032}"/>
              </a:ext>
            </a:extLst>
          </p:cNvPr>
          <p:cNvSpPr txBox="1"/>
          <p:nvPr/>
        </p:nvSpPr>
        <p:spPr>
          <a:xfrm>
            <a:off x="4304872" y="6126393"/>
            <a:ext cx="8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56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E227A-B77E-B94E-800A-F23DA9ECE4E0}"/>
              </a:ext>
            </a:extLst>
          </p:cNvPr>
          <p:cNvCxnSpPr>
            <a:cxnSpLocks/>
          </p:cNvCxnSpPr>
          <p:nvPr/>
        </p:nvCxnSpPr>
        <p:spPr>
          <a:xfrm flipH="1" flipV="1">
            <a:off x="2283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931BE5-1E88-7F46-A4BE-CFE900B91EEC}"/>
              </a:ext>
            </a:extLst>
          </p:cNvPr>
          <p:cNvCxnSpPr>
            <a:cxnSpLocks/>
          </p:cNvCxnSpPr>
          <p:nvPr/>
        </p:nvCxnSpPr>
        <p:spPr>
          <a:xfrm flipV="1">
            <a:off x="4569550" y="2741606"/>
            <a:ext cx="2309118" cy="24949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446D58-3387-164A-8E01-CAC253B85783}"/>
              </a:ext>
            </a:extLst>
          </p:cNvPr>
          <p:cNvCxnSpPr>
            <a:cxnSpLocks/>
          </p:cNvCxnSpPr>
          <p:nvPr/>
        </p:nvCxnSpPr>
        <p:spPr>
          <a:xfrm flipV="1">
            <a:off x="2893150" y="2741606"/>
            <a:ext cx="556518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54A2BC-D3EC-A244-9E3B-CE9F031EDA02}"/>
              </a:ext>
            </a:extLst>
          </p:cNvPr>
          <p:cNvCxnSpPr>
            <a:cxnSpLocks/>
          </p:cNvCxnSpPr>
          <p:nvPr/>
        </p:nvCxnSpPr>
        <p:spPr>
          <a:xfrm flipH="1" flipV="1">
            <a:off x="5864950" y="2741606"/>
            <a:ext cx="480318" cy="533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F76829-9992-A541-A2A6-94F5EB410C29}"/>
              </a:ext>
            </a:extLst>
          </p:cNvPr>
          <p:cNvCxnSpPr>
            <a:cxnSpLocks/>
          </p:cNvCxnSpPr>
          <p:nvPr/>
        </p:nvCxnSpPr>
        <p:spPr>
          <a:xfrm flipH="1" flipV="1">
            <a:off x="4950550" y="2741606"/>
            <a:ext cx="937518" cy="1066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17150" y="5027606"/>
            <a:ext cx="307632" cy="306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2550" y="3656006"/>
            <a:ext cx="307632" cy="306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2F8A4F-F7FD-E340-8238-8C09085C2EF6}"/>
              </a:ext>
            </a:extLst>
          </p:cNvPr>
          <p:cNvSpPr/>
          <p:nvPr/>
        </p:nvSpPr>
        <p:spPr>
          <a:xfrm>
            <a:off x="6169750" y="3122606"/>
            <a:ext cx="307632" cy="3063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462AD5-482D-B649-922F-53962B34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886700" cy="1083530"/>
          </a:xfrm>
        </p:spPr>
        <p:txBody>
          <a:bodyPr>
            <a:noAutofit/>
          </a:bodyPr>
          <a:lstStyle/>
          <a:p>
            <a:r>
              <a:rPr lang="en-US" sz="2400" b="1" dirty="0"/>
              <a:t>IMPORTANT: </a:t>
            </a:r>
            <a:r>
              <a:rPr lang="en-US" sz="2400" dirty="0"/>
              <a:t>Rotating internal nodes does not change the tree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E2D456-39B4-CD4F-949F-E751783BBC3F}"/>
              </a:ext>
            </a:extLst>
          </p:cNvPr>
          <p:cNvSpPr/>
          <p:nvPr/>
        </p:nvSpPr>
        <p:spPr>
          <a:xfrm>
            <a:off x="3274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2EB987-A397-5D44-B622-F9A42D67AAD0}"/>
              </a:ext>
            </a:extLst>
          </p:cNvPr>
          <p:cNvSpPr/>
          <p:nvPr/>
        </p:nvSpPr>
        <p:spPr>
          <a:xfrm>
            <a:off x="2054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39201A-5634-6645-B756-6E7D5D11CE4D}"/>
              </a:ext>
            </a:extLst>
          </p:cNvPr>
          <p:cNvSpPr/>
          <p:nvPr/>
        </p:nvSpPr>
        <p:spPr>
          <a:xfrm>
            <a:off x="47219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76CC85-1DCD-3C44-96F3-DD826282454D}"/>
              </a:ext>
            </a:extLst>
          </p:cNvPr>
          <p:cNvSpPr/>
          <p:nvPr/>
        </p:nvSpPr>
        <p:spPr>
          <a:xfrm>
            <a:off x="56363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DDB571-AE94-DA4E-9130-CBC25D147D84}"/>
              </a:ext>
            </a:extLst>
          </p:cNvPr>
          <p:cNvSpPr/>
          <p:nvPr/>
        </p:nvSpPr>
        <p:spPr>
          <a:xfrm>
            <a:off x="6703150" y="2208206"/>
            <a:ext cx="459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900599D-C7CC-8F4E-B7CC-31D16B9981F0}"/>
              </a:ext>
            </a:extLst>
          </p:cNvPr>
          <p:cNvSpPr/>
          <p:nvPr/>
        </p:nvSpPr>
        <p:spPr>
          <a:xfrm>
            <a:off x="2740750" y="3198806"/>
            <a:ext cx="307632" cy="3063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rved Right Arrow 59">
            <a:extLst>
              <a:ext uri="{FF2B5EF4-FFF2-40B4-BE49-F238E27FC236}">
                <a16:creationId xmlns:a16="http://schemas.microsoft.com/office/drawing/2014/main" id="{0B7ABE11-0296-5A40-B7BB-A17F207214AD}"/>
              </a:ext>
            </a:extLst>
          </p:cNvPr>
          <p:cNvSpPr/>
          <p:nvPr/>
        </p:nvSpPr>
        <p:spPr>
          <a:xfrm>
            <a:off x="2054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id="{99AD906F-F9E0-B845-ABC3-29F852FBBE6F}"/>
              </a:ext>
            </a:extLst>
          </p:cNvPr>
          <p:cNvSpPr/>
          <p:nvPr/>
        </p:nvSpPr>
        <p:spPr>
          <a:xfrm flipH="1">
            <a:off x="3197950" y="3198806"/>
            <a:ext cx="533400" cy="38100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06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3223</TotalTime>
  <Words>1777</Words>
  <Application>Microsoft Macintosh PowerPoint</Application>
  <PresentationFormat>On-screen Show (4:3)</PresentationFormat>
  <Paragraphs>413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Wingdings</vt:lpstr>
      <vt:lpstr>Office Theme</vt:lpstr>
      <vt:lpstr>Lab 5: Phylogenetics I – Tree Thinking and Maximum Parsimony</vt:lpstr>
      <vt:lpstr>PowerPoint Presentation</vt:lpstr>
      <vt:lpstr>Basics of Trees</vt:lpstr>
      <vt:lpstr>Terminal nodes: Represent organisms (e.g. species) or DNA sequences for which we have data</vt:lpstr>
      <vt:lpstr>Branches: Connect nodes and represent paths of shared ancestry</vt:lpstr>
      <vt:lpstr>Internal nodes: Hypothetical ancestors; terminal nodes are descended from these ancestors</vt:lpstr>
      <vt:lpstr>Root: Common ancestor of all nodes in the tree</vt:lpstr>
      <vt:lpstr>Clade: Group including an ancestral node and all of its descendants (=monophyly)</vt:lpstr>
      <vt:lpstr>IMPORTANT: Rotating internal nodes does not change the tree</vt:lpstr>
      <vt:lpstr>These trees are equivalent</vt:lpstr>
      <vt:lpstr>These trees are also equivalent</vt:lpstr>
      <vt:lpstr>What does this mean? Trees are read from root to terminal node, NOT right to left</vt:lpstr>
      <vt:lpstr>Trees illustrate patterns of shared ancestry</vt:lpstr>
      <vt:lpstr>Length of branches can show different information</vt:lpstr>
      <vt:lpstr>Trees can also vary in level of resolution</vt:lpstr>
      <vt:lpstr>Rooted vs unrooted trees</vt:lpstr>
      <vt:lpstr>Why is rooting useful?</vt:lpstr>
      <vt:lpstr>“Ancestral” and “Derived” are Relative</vt:lpstr>
      <vt:lpstr>Apomorphies: Derived States</vt:lpstr>
      <vt:lpstr>Homoplasy: Shared states due to independent origin</vt:lpstr>
      <vt:lpstr>More Terminology: Describing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Equally Parsimonious Trees</vt:lpstr>
      <vt:lpstr>Multiple Equally Parsimonious Trees</vt:lpstr>
      <vt:lpstr>PowerPoint Presentation</vt:lpstr>
      <vt:lpstr>PowerPoint Presentation</vt:lpstr>
      <vt:lpstr>Bootstrapping</vt:lpstr>
      <vt:lpstr>Bootstrapping Values</vt:lpstr>
      <vt:lpstr>Bootstrap Values</vt:lpstr>
      <vt:lpstr>Today’s Lab</vt:lpstr>
      <vt:lpstr>Outgroups - lizards</vt:lpstr>
      <vt:lpstr>Outgroups: Snakes</vt:lpstr>
      <vt:lpstr>Sphenodon punctatus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258</cp:revision>
  <cp:lastPrinted>2014-01-15T01:50:06Z</cp:lastPrinted>
  <dcterms:created xsi:type="dcterms:W3CDTF">2006-08-16T00:00:00Z</dcterms:created>
  <dcterms:modified xsi:type="dcterms:W3CDTF">2018-02-21T15:26:28Z</dcterms:modified>
</cp:coreProperties>
</file>